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8" r:id="rId6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252" y="-72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Layout Op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4D62240-1E88-4AF1-B533-E4A44C81DEF1}"/>
              </a:ext>
            </a:extLst>
          </p:cNvPr>
          <p:cNvSpPr/>
          <p:nvPr userDrawn="1"/>
        </p:nvSpPr>
        <p:spPr>
          <a:xfrm>
            <a:off x="3346707" y="3886200"/>
            <a:ext cx="3374136" cy="388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818D87-9017-48E8-9B89-B4C276E5C06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75304" y="768096"/>
            <a:ext cx="2907792" cy="365760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>
              <a:defRPr lang="en-US" sz="2000" b="1" i="0" spc="0" baseline="0" dirty="0">
                <a:solidFill>
                  <a:schemeClr val="accent1"/>
                </a:solidFill>
                <a:ea typeface="+mn-ea"/>
                <a:cs typeface="+mn-cs"/>
              </a:defRPr>
            </a:lvl1pPr>
          </a:lstStyle>
          <a:p>
            <a:pPr marL="0" lvl="0" indent="0" defTabSz="9144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dirty="0"/>
              <a:t>Add title here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F0B1261-A13A-4E9E-AA95-EED10F4CFA0E}"/>
              </a:ext>
            </a:extLst>
          </p:cNvPr>
          <p:cNvSpPr/>
          <p:nvPr userDrawn="1"/>
        </p:nvSpPr>
        <p:spPr>
          <a:xfrm>
            <a:off x="-9141" y="0"/>
            <a:ext cx="3355848" cy="3886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1A4A6AC-F3AF-4832-AD1D-6D835E5EEB44}"/>
              </a:ext>
            </a:extLst>
          </p:cNvPr>
          <p:cNvCxnSpPr/>
          <p:nvPr userDrawn="1"/>
        </p:nvCxnSpPr>
        <p:spPr>
          <a:xfrm>
            <a:off x="391886" y="555171"/>
            <a:ext cx="914400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4C02D408-24F0-48D9-9651-58EF6575D3CA}"/>
              </a:ext>
            </a:extLst>
          </p:cNvPr>
          <p:cNvCxnSpPr>
            <a:cxnSpLocks/>
          </p:cNvCxnSpPr>
          <p:nvPr userDrawn="1"/>
        </p:nvCxnSpPr>
        <p:spPr>
          <a:xfrm>
            <a:off x="3639312" y="555171"/>
            <a:ext cx="914400" cy="0"/>
          </a:xfrm>
          <a:prstGeom prst="line">
            <a:avLst/>
          </a:prstGeom>
          <a:ln w="60325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CBE684CA-499F-49C1-B233-507FE44E7C65}"/>
              </a:ext>
            </a:extLst>
          </p:cNvPr>
          <p:cNvCxnSpPr>
            <a:cxnSpLocks/>
          </p:cNvCxnSpPr>
          <p:nvPr userDrawn="1"/>
        </p:nvCxnSpPr>
        <p:spPr>
          <a:xfrm>
            <a:off x="3639312" y="4310742"/>
            <a:ext cx="914400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9">
            <a:extLst>
              <a:ext uri="{FF2B5EF4-FFF2-40B4-BE49-F238E27FC236}">
                <a16:creationId xmlns:a16="http://schemas.microsoft.com/office/drawing/2014/main" xmlns="" id="{8A2F17EA-EFE7-4229-8CC7-1811C56350F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75304" y="4663440"/>
            <a:ext cx="2907792" cy="365760"/>
          </a:xfrm>
        </p:spPr>
        <p:txBody>
          <a:bodyPr vert="horz" lIns="0" tIns="45720" rIns="0" bIns="45720" rtlCol="0" anchor="ctr">
            <a:noAutofit/>
          </a:bodyPr>
          <a:lstStyle>
            <a:lvl1pPr marL="0" indent="0">
              <a:buNone/>
              <a:defRPr lang="en-US" sz="2000" b="1" i="0" spc="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marL="230292" lvl="0" indent="-342900" defTabSz="914400">
              <a:lnSpc>
                <a:spcPct val="100000"/>
              </a:lnSpc>
              <a:spcBef>
                <a:spcPts val="1000"/>
              </a:spcBef>
            </a:pPr>
            <a:r>
              <a:rPr lang="en-US" dirty="0"/>
              <a:t>Add title here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xmlns="" id="{55B5E731-82EE-4BF9-9BBF-10AE838CC47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75304" y="1133856"/>
            <a:ext cx="2898648" cy="2670048"/>
          </a:xfrm>
        </p:spPr>
        <p:txBody>
          <a:bodyPr vert="horz" lIns="0" tIns="45720" rIns="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lang="en-US" sz="1100" b="0" spc="0" baseline="0" dirty="0"/>
            </a:lvl1pPr>
          </a:lstStyle>
          <a:p>
            <a:pPr marL="112608" lvl="0" indent="-112608" defTabSz="457200">
              <a:lnSpc>
                <a:spcPct val="15000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xmlns="" id="{47551B2B-39F7-4786-993B-A2D8AA16C81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584448" y="5065776"/>
            <a:ext cx="2898648" cy="1874520"/>
          </a:xfrm>
        </p:spPr>
        <p:txBody>
          <a:bodyPr vert="horz" lIns="0" tIns="45720" rIns="0" bIns="45720" rtlCol="0">
            <a:normAutofit/>
          </a:bodyPr>
          <a:lstStyle>
            <a:lvl1pPr marL="0" indent="0">
              <a:buNone/>
              <a:defRPr lang="en-US" sz="1100" b="0" spc="0" baseline="0" dirty="0">
                <a:solidFill>
                  <a:schemeClr val="bg1"/>
                </a:solidFill>
              </a:defRPr>
            </a:lvl1pPr>
          </a:lstStyle>
          <a:p>
            <a:pPr marL="112608" lvl="0" indent="-112608" defTabSz="457200">
              <a:lnSpc>
                <a:spcPct val="15000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xmlns="" id="{719DC747-7CF6-4CCB-AD63-815D60FC6F3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886200"/>
            <a:ext cx="3337557" cy="3886200"/>
          </a:xfr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4">
            <a:extLst>
              <a:ext uri="{FF2B5EF4-FFF2-40B4-BE49-F238E27FC236}">
                <a16:creationId xmlns:a16="http://schemas.microsoft.com/office/drawing/2014/main" xmlns="" id="{A1AE2DD5-B409-4195-BCAA-51F07D05C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20843" y="-1"/>
            <a:ext cx="3337557" cy="7772395"/>
          </a:xfr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xmlns="" id="{88E211B8-8563-4519-9AEE-21923AF1C651}"/>
              </a:ext>
            </a:extLst>
          </p:cNvPr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7827264" y="3922776"/>
            <a:ext cx="1078992" cy="1078992"/>
          </a:xfrm>
          <a:prstGeom prst="ellipse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1800" b="1">
                <a:ln>
                  <a:noFill/>
                </a:ln>
                <a:solidFill>
                  <a:schemeClr val="accent1"/>
                </a:solidFill>
              </a:defRPr>
            </a:lvl1pPr>
          </a:lstStyle>
          <a:p>
            <a:pPr marL="112608" lvl="0" indent="-112608" algn="ctr" defTabSz="914400">
              <a:spcBef>
                <a:spcPts val="1000"/>
              </a:spcBef>
            </a:pPr>
            <a:r>
              <a:rPr lang="en-US" dirty="0"/>
              <a:t>Add Icon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0938E77-266C-48C7-80FE-F935050BE8C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50858" y="768350"/>
            <a:ext cx="2807208" cy="2670048"/>
          </a:xfrm>
        </p:spPr>
        <p:txBody>
          <a:bodyPr>
            <a:normAutofit/>
          </a:bodyPr>
          <a:lstStyle>
            <a:lvl1pPr marL="0" indent="0">
              <a:lnSpc>
                <a:spcPts val="2600"/>
              </a:lnSpc>
              <a:buFont typeface="Arial" panose="020B0604020202020204" pitchFamily="34" charset="0"/>
              <a:buNone/>
              <a:defRPr sz="2000" b="1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xmlns="" id="{1D9B5B59-BC60-4443-AB00-3CA587F70CC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958013" y="5138420"/>
            <a:ext cx="2816225" cy="1554480"/>
          </a:xfrm>
        </p:spPr>
        <p:txBody>
          <a:bodyPr/>
          <a:lstStyle>
            <a:lvl1pPr marL="0" indent="0" algn="ctr">
              <a:lnSpc>
                <a:spcPts val="5200"/>
              </a:lnSpc>
              <a:buFont typeface="Arial" panose="020B0604020202020204" pitchFamily="34" charset="0"/>
              <a:buNone/>
              <a:defRPr sz="4800" b="1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8" name="Text Placeholder 9">
            <a:extLst>
              <a:ext uri="{FF2B5EF4-FFF2-40B4-BE49-F238E27FC236}">
                <a16:creationId xmlns:a16="http://schemas.microsoft.com/office/drawing/2014/main" xmlns="" id="{90882617-F0AB-428F-85CF-B87E0D6BC73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958013" y="6923314"/>
            <a:ext cx="2816225" cy="609374"/>
          </a:xfrm>
        </p:spPr>
        <p:txBody>
          <a:bodyPr/>
          <a:lstStyle>
            <a:lvl1pPr marL="0" indent="0" algn="ctr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847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Op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4D62240-1E88-4AF1-B533-E4A44C81DEF1}"/>
              </a:ext>
            </a:extLst>
          </p:cNvPr>
          <p:cNvSpPr/>
          <p:nvPr userDrawn="1"/>
        </p:nvSpPr>
        <p:spPr>
          <a:xfrm>
            <a:off x="0" y="3886194"/>
            <a:ext cx="3355848" cy="388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818D87-9017-48E8-9B89-B4C276E5C06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75304" y="768096"/>
            <a:ext cx="6251448" cy="365760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>
              <a:defRPr lang="en-US" sz="2000" b="1" i="0" cap="none" spc="0" baseline="0" dirty="0">
                <a:solidFill>
                  <a:schemeClr val="tx2"/>
                </a:solidFill>
                <a:ea typeface="+mn-ea"/>
                <a:cs typeface="+mn-cs"/>
              </a:defRPr>
            </a:lvl1pPr>
          </a:lstStyle>
          <a:p>
            <a:pPr marL="0" lvl="0" indent="0" defTabSz="9144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dirty="0"/>
              <a:t>Add title here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4C02D408-24F0-48D9-9651-58EF6575D3CA}"/>
              </a:ext>
            </a:extLst>
          </p:cNvPr>
          <p:cNvCxnSpPr>
            <a:cxnSpLocks/>
          </p:cNvCxnSpPr>
          <p:nvPr userDrawn="1"/>
        </p:nvCxnSpPr>
        <p:spPr>
          <a:xfrm>
            <a:off x="3639312" y="555171"/>
            <a:ext cx="914400" cy="0"/>
          </a:xfrm>
          <a:prstGeom prst="line">
            <a:avLst/>
          </a:prstGeom>
          <a:ln w="60325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CBE684CA-499F-49C1-B233-507FE44E7C65}"/>
              </a:ext>
            </a:extLst>
          </p:cNvPr>
          <p:cNvCxnSpPr>
            <a:cxnSpLocks/>
          </p:cNvCxnSpPr>
          <p:nvPr userDrawn="1"/>
        </p:nvCxnSpPr>
        <p:spPr>
          <a:xfrm>
            <a:off x="292605" y="4310736"/>
            <a:ext cx="914400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1">
            <a:extLst>
              <a:ext uri="{FF2B5EF4-FFF2-40B4-BE49-F238E27FC236}">
                <a16:creationId xmlns:a16="http://schemas.microsoft.com/office/drawing/2014/main" xmlns="" id="{55B5E731-82EE-4BF9-9BBF-10AE838CC47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75304" y="1133856"/>
            <a:ext cx="3081528" cy="2496312"/>
          </a:xfrm>
        </p:spPr>
        <p:txBody>
          <a:bodyPr vert="horz" lIns="0" tIns="45720" rIns="4572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lang="en-US" sz="1100" b="0" spc="0" baseline="0" dirty="0"/>
            </a:lvl1pPr>
          </a:lstStyle>
          <a:p>
            <a:pPr marL="112608" lvl="0" indent="-112608" defTabSz="457200">
              <a:lnSpc>
                <a:spcPct val="15000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xmlns="" id="{47551B2B-39F7-4786-993B-A2D8AA16C81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28104" y="1133856"/>
            <a:ext cx="2898648" cy="2496312"/>
          </a:xfrm>
        </p:spPr>
        <p:txBody>
          <a:bodyPr vert="horz" lIns="45720" tIns="45720" rIns="4572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lang="en-US" sz="1100" b="0" spc="0" baseline="0" dirty="0">
                <a:solidFill>
                  <a:schemeClr val="tx1"/>
                </a:solidFill>
              </a:defRPr>
            </a:lvl1pPr>
          </a:lstStyle>
          <a:p>
            <a:pPr marL="112608" lvl="0" indent="-112608" defTabSz="457200">
              <a:lnSpc>
                <a:spcPct val="15000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xmlns="" id="{719DC747-7CF6-4CCB-AD63-815D60FC6F3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337557" cy="38862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4">
            <a:extLst>
              <a:ext uri="{FF2B5EF4-FFF2-40B4-BE49-F238E27FC236}">
                <a16:creationId xmlns:a16="http://schemas.microsoft.com/office/drawing/2014/main" xmlns="" id="{A1AE2DD5-B409-4195-BCAA-51F07D05C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337557" y="3886194"/>
            <a:ext cx="6720843" cy="38862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19">
            <a:extLst>
              <a:ext uri="{FF2B5EF4-FFF2-40B4-BE49-F238E27FC236}">
                <a16:creationId xmlns:a16="http://schemas.microsoft.com/office/drawing/2014/main" xmlns="" id="{6EA9E0F0-2EA0-4D8C-A4E2-A7862C2E6D3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58645" y="4663440"/>
            <a:ext cx="2907792" cy="365760"/>
          </a:xfrm>
        </p:spPr>
        <p:txBody>
          <a:bodyPr vert="horz" lIns="0" tIns="45720" rIns="0" bIns="45720" rtlCol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20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112608" lvl="0" indent="-112608" defTabSz="914400">
              <a:spcBef>
                <a:spcPts val="1000"/>
              </a:spcBef>
            </a:pPr>
            <a:r>
              <a:rPr lang="en-US" dirty="0"/>
              <a:t>Add title here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xmlns="" id="{29B90121-EE03-4CB9-B6B4-085C61698D0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58763" y="5065713"/>
            <a:ext cx="2898775" cy="2497137"/>
          </a:xfrm>
        </p:spPr>
        <p:txBody>
          <a:bodyPr lIns="0" rIns="0"/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058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Layout Op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4D62240-1E88-4AF1-B533-E4A44C81DEF1}"/>
              </a:ext>
            </a:extLst>
          </p:cNvPr>
          <p:cNvSpPr/>
          <p:nvPr userDrawn="1"/>
        </p:nvSpPr>
        <p:spPr>
          <a:xfrm>
            <a:off x="0" y="3886200"/>
            <a:ext cx="3355848" cy="388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818D87-9017-48E8-9B89-B4C276E5C06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75304" y="768096"/>
            <a:ext cx="2907792" cy="365760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>
              <a:defRPr lang="en-US" sz="2000" b="1" i="0" cap="all" spc="0" baseline="0" dirty="0">
                <a:solidFill>
                  <a:schemeClr val="tx2"/>
                </a:solidFill>
                <a:ea typeface="+mn-ea"/>
                <a:cs typeface="+mn-cs"/>
              </a:defRPr>
            </a:lvl1pPr>
          </a:lstStyle>
          <a:p>
            <a:pPr marL="0" lvl="0" indent="0" defTabSz="9144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dirty="0"/>
              <a:t>Add title here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4C02D408-24F0-48D9-9651-58EF6575D3CA}"/>
              </a:ext>
            </a:extLst>
          </p:cNvPr>
          <p:cNvCxnSpPr>
            <a:cxnSpLocks/>
          </p:cNvCxnSpPr>
          <p:nvPr userDrawn="1"/>
        </p:nvCxnSpPr>
        <p:spPr>
          <a:xfrm>
            <a:off x="3639312" y="555171"/>
            <a:ext cx="914400" cy="0"/>
          </a:xfrm>
          <a:prstGeom prst="line">
            <a:avLst/>
          </a:prstGeom>
          <a:ln w="60325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CBE684CA-499F-49C1-B233-507FE44E7C65}"/>
              </a:ext>
            </a:extLst>
          </p:cNvPr>
          <p:cNvCxnSpPr>
            <a:cxnSpLocks/>
          </p:cNvCxnSpPr>
          <p:nvPr userDrawn="1"/>
        </p:nvCxnSpPr>
        <p:spPr>
          <a:xfrm>
            <a:off x="292605" y="4310736"/>
            <a:ext cx="914400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1">
            <a:extLst>
              <a:ext uri="{FF2B5EF4-FFF2-40B4-BE49-F238E27FC236}">
                <a16:creationId xmlns:a16="http://schemas.microsoft.com/office/drawing/2014/main" xmlns="" id="{55B5E731-82EE-4BF9-9BBF-10AE838CC47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75304" y="1133856"/>
            <a:ext cx="2898648" cy="2670048"/>
          </a:xfrm>
        </p:spPr>
        <p:txBody>
          <a:bodyPr vert="horz" lIns="0" tIns="45720" rIns="0" bIns="45720" rtlCol="0">
            <a:normAutofit/>
          </a:bodyPr>
          <a:lstStyle>
            <a:lvl1pPr marL="0" indent="0" algn="l">
              <a:buNone/>
              <a:defRPr lang="en-US" sz="1100" b="0" spc="0" baseline="0" dirty="0"/>
            </a:lvl1pPr>
          </a:lstStyle>
          <a:p>
            <a:pPr marL="112608" lvl="0" indent="-112608" defTabSz="457200">
              <a:lnSpc>
                <a:spcPct val="15000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xmlns="" id="{47551B2B-39F7-4786-993B-A2D8AA16C81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584448" y="5065776"/>
            <a:ext cx="2898648" cy="1874520"/>
          </a:xfrm>
        </p:spPr>
        <p:txBody>
          <a:bodyPr vert="horz" lIns="0" tIns="45720" rIns="0" bIns="45720" rtlCol="0">
            <a:normAutofit/>
          </a:bodyPr>
          <a:lstStyle>
            <a:lvl1pPr marL="0" indent="0">
              <a:buNone/>
              <a:defRPr lang="en-US" sz="1100" b="0" spc="0" baseline="0" dirty="0">
                <a:solidFill>
                  <a:schemeClr val="tx1"/>
                </a:solidFill>
              </a:defRPr>
            </a:lvl1pPr>
          </a:lstStyle>
          <a:p>
            <a:pPr marL="112608" lvl="0" indent="-112608" defTabSz="457200">
              <a:lnSpc>
                <a:spcPct val="15000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xmlns="" id="{719DC747-7CF6-4CCB-AD63-815D60FC6F3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355848" cy="38862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4">
            <a:extLst>
              <a:ext uri="{FF2B5EF4-FFF2-40B4-BE49-F238E27FC236}">
                <a16:creationId xmlns:a16="http://schemas.microsoft.com/office/drawing/2014/main" xmlns="" id="{A1AE2DD5-B409-4195-BCAA-51F07D05C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20843" y="-1"/>
            <a:ext cx="3337557" cy="777239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EAFCE613-3382-4B90-98DA-A2097D8A4302}"/>
              </a:ext>
            </a:extLst>
          </p:cNvPr>
          <p:cNvCxnSpPr>
            <a:cxnSpLocks/>
          </p:cNvCxnSpPr>
          <p:nvPr userDrawn="1"/>
        </p:nvCxnSpPr>
        <p:spPr>
          <a:xfrm>
            <a:off x="3639312" y="4310736"/>
            <a:ext cx="914400" cy="0"/>
          </a:xfrm>
          <a:prstGeom prst="line">
            <a:avLst/>
          </a:prstGeom>
          <a:ln w="60325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3">
            <a:extLst>
              <a:ext uri="{FF2B5EF4-FFF2-40B4-BE49-F238E27FC236}">
                <a16:creationId xmlns:a16="http://schemas.microsoft.com/office/drawing/2014/main" xmlns="" id="{71EAD859-FE34-49EB-A804-E7817DB94EA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50858" y="4809744"/>
            <a:ext cx="2807208" cy="267004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2400" b="1" i="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xmlns="" id="{FCF709D0-1556-44AD-8AD3-AE1EACEE7C4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931152" y="5029200"/>
            <a:ext cx="2825496" cy="1289304"/>
          </a:xfrm>
        </p:spPr>
        <p:txBody>
          <a:bodyPr/>
          <a:lstStyle>
            <a:lvl1pPr marL="0" indent="0" algn="ctr">
              <a:lnSpc>
                <a:spcPts val="4000"/>
              </a:lnSpc>
              <a:buFont typeface="Arial" panose="020B0604020202020204" pitchFamily="34" charset="0"/>
              <a:buNone/>
              <a:defRPr sz="4000" b="1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1" name="Text Placeholder 9">
            <a:extLst>
              <a:ext uri="{FF2B5EF4-FFF2-40B4-BE49-F238E27FC236}">
                <a16:creationId xmlns:a16="http://schemas.microsoft.com/office/drawing/2014/main" xmlns="" id="{827ED6DE-9EB2-4349-BED5-EF5DA84DC07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931152" y="6757416"/>
            <a:ext cx="2825496" cy="429768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9">
            <a:extLst>
              <a:ext uri="{FF2B5EF4-FFF2-40B4-BE49-F238E27FC236}">
                <a16:creationId xmlns:a16="http://schemas.microsoft.com/office/drawing/2014/main" xmlns="" id="{FC9D06D3-2BFE-45BA-8196-3AA6CC98E3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75304" y="4663440"/>
            <a:ext cx="2907792" cy="365760"/>
          </a:xfrm>
        </p:spPr>
        <p:txBody>
          <a:bodyPr vert="horz" lIns="0" tIns="45720" rIns="0" bIns="45720" rtlCol="0" anchor="ctr">
            <a:noAutofit/>
          </a:bodyPr>
          <a:lstStyle>
            <a:lvl1pPr marL="0" indent="0">
              <a:buNone/>
              <a:defRPr lang="en-US" sz="2000" b="1" i="0" cap="all" spc="0" baseline="0" dirty="0">
                <a:solidFill>
                  <a:schemeClr val="tx2"/>
                </a:solidFill>
                <a:latin typeface="+mj-lt"/>
              </a:defRPr>
            </a:lvl1pPr>
          </a:lstStyle>
          <a:p>
            <a:pPr marL="230292" lvl="0" indent="-342900" defTabSz="914400">
              <a:lnSpc>
                <a:spcPct val="100000"/>
              </a:lnSpc>
              <a:spcBef>
                <a:spcPts val="1000"/>
              </a:spcBef>
            </a:pPr>
            <a:r>
              <a:rPr lang="en-US" dirty="0"/>
              <a:t>Add title here</a:t>
            </a:r>
          </a:p>
        </p:txBody>
      </p:sp>
    </p:spTree>
    <p:extLst>
      <p:ext uri="{BB962C8B-B14F-4D97-AF65-F5344CB8AC3E}">
        <p14:creationId xmlns:p14="http://schemas.microsoft.com/office/powerpoint/2010/main" val="48490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Op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F0B1261-A13A-4E9E-AA95-EED10F4CFA0E}"/>
              </a:ext>
            </a:extLst>
          </p:cNvPr>
          <p:cNvSpPr/>
          <p:nvPr userDrawn="1"/>
        </p:nvSpPr>
        <p:spPr>
          <a:xfrm>
            <a:off x="-9141" y="0"/>
            <a:ext cx="3355848" cy="3886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1A4A6AC-F3AF-4832-AD1D-6D835E5EEB44}"/>
              </a:ext>
            </a:extLst>
          </p:cNvPr>
          <p:cNvCxnSpPr/>
          <p:nvPr userDrawn="1"/>
        </p:nvCxnSpPr>
        <p:spPr>
          <a:xfrm>
            <a:off x="391886" y="555171"/>
            <a:ext cx="914400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CBE684CA-499F-49C1-B233-507FE44E7C65}"/>
              </a:ext>
            </a:extLst>
          </p:cNvPr>
          <p:cNvCxnSpPr>
            <a:cxnSpLocks/>
          </p:cNvCxnSpPr>
          <p:nvPr userDrawn="1"/>
        </p:nvCxnSpPr>
        <p:spPr>
          <a:xfrm>
            <a:off x="3639312" y="4310742"/>
            <a:ext cx="914400" cy="0"/>
          </a:xfrm>
          <a:prstGeom prst="line">
            <a:avLst/>
          </a:prstGeom>
          <a:ln w="60325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xmlns="" id="{719DC747-7CF6-4CCB-AD63-815D60FC6F3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886200"/>
            <a:ext cx="3337557" cy="38862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4">
            <a:extLst>
              <a:ext uri="{FF2B5EF4-FFF2-40B4-BE49-F238E27FC236}">
                <a16:creationId xmlns:a16="http://schemas.microsoft.com/office/drawing/2014/main" xmlns="" id="{A1AE2DD5-B409-4195-BCAA-51F07D05C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337557" y="0"/>
            <a:ext cx="6720844" cy="38862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21">
            <a:extLst>
              <a:ext uri="{FF2B5EF4-FFF2-40B4-BE49-F238E27FC236}">
                <a16:creationId xmlns:a16="http://schemas.microsoft.com/office/drawing/2014/main" xmlns="" id="{A0DE9D14-70A5-499A-8477-B8B31FF612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75304" y="5020056"/>
            <a:ext cx="2898648" cy="2496312"/>
          </a:xfrm>
        </p:spPr>
        <p:txBody>
          <a:bodyPr vert="horz" lIns="0" tIns="45720" rIns="45720" bIns="45720" rtlCol="0">
            <a:normAutofit/>
          </a:bodyPr>
          <a:lstStyle>
            <a:lvl1pPr marL="0" indent="0">
              <a:buNone/>
              <a:defRPr lang="en-US" sz="1100" b="0" spc="0" baseline="0" dirty="0"/>
            </a:lvl1pPr>
          </a:lstStyle>
          <a:p>
            <a:pPr marL="112608" lvl="0" indent="-112608" defTabSz="457200">
              <a:lnSpc>
                <a:spcPct val="15000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xmlns="" id="{F6196E76-A393-420A-AC0B-D85E23CABF8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28104" y="5020056"/>
            <a:ext cx="2898648" cy="2496312"/>
          </a:xfrm>
        </p:spPr>
        <p:txBody>
          <a:bodyPr vert="horz" lIns="0" tIns="45720" rIns="45720" bIns="45720" rtlCol="0">
            <a:normAutofit/>
          </a:bodyPr>
          <a:lstStyle>
            <a:lvl1pPr marL="0" indent="0">
              <a:buNone/>
              <a:defRPr lang="en-US" sz="1100" b="0" spc="0" baseline="0" dirty="0">
                <a:solidFill>
                  <a:schemeClr val="tx1"/>
                </a:solidFill>
              </a:defRPr>
            </a:lvl1pPr>
          </a:lstStyle>
          <a:p>
            <a:pPr marL="112608" lvl="0" indent="-112608" defTabSz="457200">
              <a:lnSpc>
                <a:spcPct val="15000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D46EEC80-D9AF-431C-AB25-980960CCD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786385"/>
            <a:ext cx="2944368" cy="676656"/>
          </a:xfrm>
        </p:spPr>
        <p:txBody>
          <a:bodyPr anchor="t"/>
          <a:lstStyle>
            <a:lvl1pPr>
              <a:lnSpc>
                <a:spcPct val="100000"/>
              </a:lnSpc>
              <a:defRPr sz="20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FABB5356-8B51-4274-9C90-A80A18EAC00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28600" y="1566863"/>
            <a:ext cx="2944813" cy="2124075"/>
          </a:xfrm>
        </p:spPr>
        <p:txBody>
          <a:bodyPr/>
          <a:lstStyle>
            <a:lvl1pPr marL="173736" indent="-173736">
              <a:lnSpc>
                <a:spcPts val="1800"/>
              </a:lnSpc>
              <a:spcBef>
                <a:spcPts val="1000"/>
              </a:spcBef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xmlns="" id="{FBBDB168-B4B2-4C61-A824-4FB0C315A18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575050" y="4572000"/>
            <a:ext cx="6251575" cy="447675"/>
          </a:xfrm>
        </p:spPr>
        <p:txBody>
          <a:bodyPr lIns="0" anchor="ctr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7828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F26C1C5-FE16-4334-B2CE-6E14152A8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960120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9FE8901-EFD1-440F-841B-77938232D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0" y="2368296"/>
            <a:ext cx="9601200" cy="51846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/>
              <a:t>Click to edit Master text styles</a:t>
            </a:r>
          </a:p>
          <a:p>
            <a:pPr marL="228600" lvl="1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228600" lvl="2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/>
              <a:t>Third level</a:t>
            </a:r>
          </a:p>
          <a:p>
            <a:pPr marL="228600" lvl="3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28600" lvl="4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428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3" r:id="rId3"/>
    <p:sldLayoutId id="2147483655" r:id="rId4"/>
  </p:sldLayoutIdLst>
  <p:txStyles>
    <p:titleStyle>
      <a:lvl1pPr algn="l" defTabSz="45043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2608" indent="-112608" algn="l" defTabSz="45043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lang="en-US" sz="2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00100" indent="-342900" algn="l" defTabSz="45043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7300" indent="-342900" algn="l" defTabSz="45043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lang="en-US" sz="20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57350" indent="-285750" algn="l" defTabSz="45043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114550" indent="-285750" algn="l" defTabSz="45043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238683" indent="-112608" algn="l" defTabSz="450430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7" kern="1200">
          <a:solidFill>
            <a:schemeClr val="tx1"/>
          </a:solidFill>
          <a:latin typeface="+mn-lt"/>
          <a:ea typeface="+mn-ea"/>
          <a:cs typeface="+mn-cs"/>
        </a:defRPr>
      </a:lvl6pPr>
      <a:lvl7pPr marL="1463898" indent="-112608" algn="l" defTabSz="450430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7" kern="1200">
          <a:solidFill>
            <a:schemeClr val="tx1"/>
          </a:solidFill>
          <a:latin typeface="+mn-lt"/>
          <a:ea typeface="+mn-ea"/>
          <a:cs typeface="+mn-cs"/>
        </a:defRPr>
      </a:lvl7pPr>
      <a:lvl8pPr marL="1689113" indent="-112608" algn="l" defTabSz="450430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7" kern="1200">
          <a:solidFill>
            <a:schemeClr val="tx1"/>
          </a:solidFill>
          <a:latin typeface="+mn-lt"/>
          <a:ea typeface="+mn-ea"/>
          <a:cs typeface="+mn-cs"/>
        </a:defRPr>
      </a:lvl8pPr>
      <a:lvl9pPr marL="1914328" indent="-112608" algn="l" defTabSz="450430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1pPr>
      <a:lvl2pPr marL="225215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2pPr>
      <a:lvl3pPr marL="450430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3pPr>
      <a:lvl4pPr marL="675645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4pPr>
      <a:lvl5pPr marL="900860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5pPr>
      <a:lvl6pPr marL="1126075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6pPr>
      <a:lvl7pPr marL="1351290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7pPr>
      <a:lvl8pPr marL="1576505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8pPr>
      <a:lvl9pPr marL="1801720" algn="l" defTabSz="450430" rtl="0" eaLnBrk="1" latinLnBrk="0" hangingPunct="1">
        <a:defRPr sz="8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covid-19-testin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D08D8F05-2AF9-41DF-AFA2-9F84726649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C736E0C-C036-4ABF-8831-E5941A3403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Contact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CF8BB936-D1B5-4C20-9475-BC2C411A65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68679" y="1133856"/>
            <a:ext cx="2898648" cy="2670048"/>
          </a:xfrm>
        </p:spPr>
        <p:txBody>
          <a:bodyPr/>
          <a:lstStyle/>
          <a:p>
            <a:r>
              <a:rPr lang="en-US" dirty="0"/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endParaRPr lang="en-US" dirty="0"/>
          </a:p>
          <a:p>
            <a:r>
              <a:rPr lang="en-US" dirty="0"/>
              <a:t>Maecenas porttitor congue massa. Fusce posuere, magna sed pulvinar ultricies, purus lectus malesuada libero, sit amet commodo magna eros quis urna.</a:t>
            </a:r>
          </a:p>
        </p:txBody>
      </p:sp>
      <p:pic>
        <p:nvPicPr>
          <p:cNvPr id="53" name="Picture Placeholder 20" descr="back of shoes as they run away">
            <a:extLst>
              <a:ext uri="{FF2B5EF4-FFF2-40B4-BE49-F238E27FC236}">
                <a16:creationId xmlns:a16="http://schemas.microsoft.com/office/drawing/2014/main" xmlns="" id="{B510D2D5-43C6-45EE-ACF3-6AF155E01F9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7" r="237"/>
          <a:stretch/>
        </p:blipFill>
        <p:spPr/>
      </p:pic>
      <p:sp>
        <p:nvSpPr>
          <p:cNvPr id="52" name="Text Placeholder 51">
            <a:extLst>
              <a:ext uri="{FF2B5EF4-FFF2-40B4-BE49-F238E27FC236}">
                <a16:creationId xmlns:a16="http://schemas.microsoft.com/office/drawing/2014/main" xmlns="" id="{7231AF5E-A3B4-4F55-AAC2-B69F5472213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It’s never too early or too late to work towards being the healthiest you.</a:t>
            </a:r>
          </a:p>
          <a:p>
            <a:endParaRPr lang="en-US" dirty="0"/>
          </a:p>
        </p:txBody>
      </p:sp>
      <p:sp>
        <p:nvSpPr>
          <p:cNvPr id="76" name="Text Placeholder 75">
            <a:extLst>
              <a:ext uri="{FF2B5EF4-FFF2-40B4-BE49-F238E27FC236}">
                <a16:creationId xmlns:a16="http://schemas.microsoft.com/office/drawing/2014/main" xmlns="" id="{070AAC54-81EE-49D2-8D11-BE4ED24B5AA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756058" y="1350046"/>
            <a:ext cx="3220131" cy="133110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002060"/>
                </a:solidFill>
              </a:rPr>
              <a:t>Springfield department of Health &amp; Human Services</a:t>
            </a: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xmlns="" id="{6DD41433-A5FA-4D20-A04B-D6CCDA292F0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958013" y="6172200"/>
            <a:ext cx="2816225" cy="111340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Springfield Department of Health and Human Services 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311 State Street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Springfield, MA 01105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ext Placeholder 75">
            <a:extLst>
              <a:ext uri="{FF2B5EF4-FFF2-40B4-BE49-F238E27FC236}">
                <a16:creationId xmlns:a16="http://schemas.microsoft.com/office/drawing/2014/main" xmlns="" id="{3457559F-EBD7-485A-A3C4-0FC011C12825}"/>
              </a:ext>
            </a:extLst>
          </p:cNvPr>
          <p:cNvSpPr txBox="1">
            <a:spLocks/>
          </p:cNvSpPr>
          <p:nvPr/>
        </p:nvSpPr>
        <p:spPr>
          <a:xfrm>
            <a:off x="6651557" y="3438398"/>
            <a:ext cx="3429131" cy="13311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0430" rtl="0" eaLnBrk="1" latinLnBrk="0" hangingPunct="1">
              <a:lnSpc>
                <a:spcPts val="52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4800" b="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8001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3868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6389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8911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1432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</a:rPr>
              <a:t>Preparing for covid-19 quarantine/isolation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xmlns="" id="{868DA689-21DC-4032-A0BA-E5925B679A6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C3E87009-B12D-454B-BBF4-3C08B9F068B5}"/>
              </a:ext>
            </a:extLst>
          </p:cNvPr>
          <p:cNvSpPr/>
          <p:nvPr/>
        </p:nvSpPr>
        <p:spPr>
          <a:xfrm>
            <a:off x="-11778" y="6116"/>
            <a:ext cx="3349335" cy="776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E4B56A8-6356-49D1-9676-71F3FEA92411}"/>
              </a:ext>
            </a:extLst>
          </p:cNvPr>
          <p:cNvSpPr/>
          <p:nvPr/>
        </p:nvSpPr>
        <p:spPr>
          <a:xfrm>
            <a:off x="3337557" y="0"/>
            <a:ext cx="3383289" cy="77724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 Placeholder 75">
            <a:extLst>
              <a:ext uri="{FF2B5EF4-FFF2-40B4-BE49-F238E27FC236}">
                <a16:creationId xmlns:a16="http://schemas.microsoft.com/office/drawing/2014/main" xmlns="" id="{57747F10-02C9-4616-8D4F-E39937B77C53}"/>
              </a:ext>
            </a:extLst>
          </p:cNvPr>
          <p:cNvSpPr txBox="1">
            <a:spLocks/>
          </p:cNvSpPr>
          <p:nvPr/>
        </p:nvSpPr>
        <p:spPr>
          <a:xfrm>
            <a:off x="3419134" y="212065"/>
            <a:ext cx="3220131" cy="519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0430" rtl="0" eaLnBrk="1" latinLnBrk="0" hangingPunct="1">
              <a:lnSpc>
                <a:spcPts val="52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4800" b="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8001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3868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6389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8911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1432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dirty="0"/>
              <a:t>EXAMPLE</a:t>
            </a:r>
          </a:p>
        </p:txBody>
      </p:sp>
      <p:sp>
        <p:nvSpPr>
          <p:cNvPr id="16" name="Text Placeholder 75">
            <a:extLst>
              <a:ext uri="{FF2B5EF4-FFF2-40B4-BE49-F238E27FC236}">
                <a16:creationId xmlns:a16="http://schemas.microsoft.com/office/drawing/2014/main" xmlns="" id="{8F426DAF-263E-4939-A6E4-0D081F2735CF}"/>
              </a:ext>
            </a:extLst>
          </p:cNvPr>
          <p:cNvSpPr txBox="1">
            <a:spLocks/>
          </p:cNvSpPr>
          <p:nvPr/>
        </p:nvSpPr>
        <p:spPr>
          <a:xfrm>
            <a:off x="52823" y="242778"/>
            <a:ext cx="3220131" cy="11072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0430" rtl="0" eaLnBrk="1" latinLnBrk="0" hangingPunct="1">
              <a:lnSpc>
                <a:spcPts val="52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4800" b="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8001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3868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6389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8911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1432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C00000"/>
                </a:solidFill>
              </a:rPr>
              <a:t>14-day Food and personal care supply checklist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0020" y="1181100"/>
            <a:ext cx="27736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b="1" dirty="0"/>
              <a:t>30-day Supply of Medication:</a:t>
            </a:r>
            <a:r>
              <a:rPr lang="en-US" sz="1200" dirty="0"/>
              <a:t> (Including over the Counter Pain Relievers, Cough and Cold Medicine</a:t>
            </a:r>
            <a:r>
              <a:rPr lang="en-US" sz="1200" dirty="0" smtClean="0"/>
              <a:t>)</a:t>
            </a:r>
          </a:p>
          <a:p>
            <a:pPr lvl="0"/>
            <a:endParaRPr lang="en-US" sz="1200" dirty="0"/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b="1" dirty="0"/>
              <a:t>Personal Care Supplies: </a:t>
            </a:r>
            <a:r>
              <a:rPr lang="en-US" sz="1200" dirty="0"/>
              <a:t>(Such as: Hand Soap, Toilet Paper, Feminine Hygiene Products</a:t>
            </a:r>
            <a:r>
              <a:rPr lang="en-US" sz="1200" dirty="0" smtClean="0"/>
              <a:t>)</a:t>
            </a:r>
          </a:p>
          <a:p>
            <a:pPr lvl="0"/>
            <a:endParaRPr lang="en-US" sz="1200" dirty="0"/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b="1" dirty="0"/>
              <a:t>Pantry/Dry Goods</a:t>
            </a:r>
            <a:r>
              <a:rPr lang="en-US" sz="1200" dirty="0"/>
              <a:t>: (Such as: Dried Beans, Rice and Other Grains/Cereals, Canned Fish, Soups and Stews, Protein Powders, Peanut Butter, Essentials like Oil</a:t>
            </a:r>
            <a:r>
              <a:rPr lang="en-US" sz="1200" dirty="0" smtClean="0"/>
              <a:t>)</a:t>
            </a:r>
          </a:p>
          <a:p>
            <a:pPr lvl="0"/>
            <a:endParaRPr lang="en-US" sz="1200" dirty="0"/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b="1" dirty="0"/>
              <a:t>Frozen Foods:</a:t>
            </a:r>
            <a:r>
              <a:rPr lang="en-US" sz="1200" dirty="0"/>
              <a:t> (Such as Meat and Poultry, Vegetables and Fruit</a:t>
            </a:r>
            <a:r>
              <a:rPr lang="en-US" sz="1200" dirty="0" smtClean="0"/>
              <a:t>)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endParaRPr lang="en-US" sz="1200" dirty="0"/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b="1" dirty="0" smtClean="0"/>
              <a:t>Pet Food</a:t>
            </a:r>
          </a:p>
          <a:p>
            <a:pPr lvl="0"/>
            <a:endParaRPr lang="en-US" sz="1200" dirty="0"/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b="1" dirty="0" smtClean="0"/>
              <a:t>Water</a:t>
            </a:r>
          </a:p>
          <a:p>
            <a:pPr lvl="0"/>
            <a:endParaRPr lang="en-US" sz="1200" dirty="0"/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b="1" dirty="0"/>
              <a:t>Phone </a:t>
            </a:r>
            <a:r>
              <a:rPr lang="en-US" sz="1200" b="1" dirty="0" smtClean="0"/>
              <a:t>Number(s) </a:t>
            </a:r>
            <a:r>
              <a:rPr lang="en-US" sz="1200" b="1" dirty="0"/>
              <a:t>for Grocery Stores/Restaurants that Deliver: </a:t>
            </a:r>
            <a:endParaRPr lang="en-US" sz="1200" dirty="0"/>
          </a:p>
          <a:p>
            <a:endParaRPr lang="en-US" sz="12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426721" y="6438900"/>
            <a:ext cx="2712717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26721" y="5638800"/>
            <a:ext cx="2712717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26721" y="6023721"/>
            <a:ext cx="2712717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522595" y="853075"/>
            <a:ext cx="3024992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solidFill>
                  <a:schemeClr val="bg1"/>
                </a:solidFill>
              </a:rPr>
              <a:t>Getting Tested </a:t>
            </a:r>
            <a:r>
              <a:rPr lang="en-US" sz="1400" b="1" u="sng" dirty="0" smtClean="0">
                <a:solidFill>
                  <a:schemeClr val="bg1"/>
                </a:solidFill>
              </a:rPr>
              <a:t>&amp; Medical Care</a:t>
            </a:r>
            <a:endParaRPr lang="en-US" sz="1400" dirty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r>
              <a:rPr lang="en-US" sz="1200" b="1" dirty="0" smtClean="0">
                <a:solidFill>
                  <a:schemeClr val="bg1"/>
                </a:solidFill>
              </a:rPr>
              <a:t>Primary </a:t>
            </a:r>
            <a:r>
              <a:rPr lang="en-US" sz="1200" b="1" dirty="0">
                <a:solidFill>
                  <a:schemeClr val="bg1"/>
                </a:solidFill>
              </a:rPr>
              <a:t>Care </a:t>
            </a:r>
            <a:r>
              <a:rPr lang="en-US" sz="1200" b="1" dirty="0" smtClean="0">
                <a:solidFill>
                  <a:schemeClr val="bg1"/>
                </a:solidFill>
              </a:rPr>
              <a:t>Provider</a:t>
            </a:r>
            <a:endParaRPr lang="en-US" sz="1200" b="1" dirty="0">
              <a:solidFill>
                <a:schemeClr val="bg1"/>
              </a:solidFill>
            </a:endParaRPr>
          </a:p>
          <a:p>
            <a:r>
              <a:rPr lang="en-US" sz="1050" dirty="0" smtClean="0">
                <a:solidFill>
                  <a:schemeClr val="bg1"/>
                </a:solidFill>
              </a:rPr>
              <a:t>Primary </a:t>
            </a:r>
            <a:r>
              <a:rPr lang="en-US" sz="1050" dirty="0">
                <a:solidFill>
                  <a:schemeClr val="bg1"/>
                </a:solidFill>
              </a:rPr>
              <a:t>care providers can arrange for Covid-19 testing and/or refer you to a testing site</a:t>
            </a:r>
            <a:r>
              <a:rPr lang="en-US" sz="1050" dirty="0" smtClean="0">
                <a:solidFill>
                  <a:schemeClr val="bg1"/>
                </a:solidFill>
              </a:rPr>
              <a:t>.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1200" dirty="0">
                <a:solidFill>
                  <a:schemeClr val="bg1"/>
                </a:solidFill>
              </a:rPr>
              <a:t>E</a:t>
            </a:r>
            <a:r>
              <a:rPr lang="en-US" sz="1200" dirty="0" smtClean="0">
                <a:solidFill>
                  <a:schemeClr val="bg1"/>
                </a:solidFill>
              </a:rPr>
              <a:t>x. Dr. Smith (xxx) xxx-</a:t>
            </a:r>
            <a:r>
              <a:rPr lang="en-US" sz="1200" dirty="0" err="1" smtClean="0">
                <a:solidFill>
                  <a:schemeClr val="bg1"/>
                </a:solidFill>
              </a:rPr>
              <a:t>xxxx</a:t>
            </a:r>
            <a:endParaRPr lang="en-US" sz="1200" dirty="0" smtClean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r>
              <a:rPr lang="en-US" sz="1200" b="1" dirty="0" smtClean="0">
                <a:solidFill>
                  <a:schemeClr val="bg1"/>
                </a:solidFill>
              </a:rPr>
              <a:t>Information </a:t>
            </a:r>
            <a:r>
              <a:rPr lang="en-US" sz="1200" b="1" dirty="0">
                <a:solidFill>
                  <a:schemeClr val="bg1"/>
                </a:solidFill>
              </a:rPr>
              <a:t>for Nearest Testing Site: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endParaRPr lang="en-US" sz="1200" dirty="0" smtClean="0">
              <a:solidFill>
                <a:schemeClr val="bg1"/>
              </a:solidFill>
            </a:endParaRPr>
          </a:p>
          <a:p>
            <a:r>
              <a:rPr lang="en-US" sz="1050" dirty="0" smtClean="0">
                <a:solidFill>
                  <a:schemeClr val="bg1"/>
                </a:solidFill>
              </a:rPr>
              <a:t>For </a:t>
            </a:r>
            <a:r>
              <a:rPr lang="en-US" sz="1050" dirty="0">
                <a:solidFill>
                  <a:schemeClr val="bg1"/>
                </a:solidFill>
              </a:rPr>
              <a:t>Assistance See Massachusetts Dept. of Public Health </a:t>
            </a:r>
            <a:r>
              <a:rPr lang="en-US" sz="1050" dirty="0">
                <a:solidFill>
                  <a:schemeClr val="bg1"/>
                </a:solidFill>
                <a:hlinkClick r:id="rId3"/>
              </a:rPr>
              <a:t>https://</a:t>
            </a:r>
            <a:r>
              <a:rPr lang="en-US" sz="1050" dirty="0" smtClean="0">
                <a:solidFill>
                  <a:schemeClr val="bg1"/>
                </a:solidFill>
                <a:hlinkClick r:id="rId3"/>
              </a:rPr>
              <a:t>www.mass.gov/covid-19-testing</a:t>
            </a:r>
            <a:endParaRPr lang="en-US" sz="105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1200" dirty="0" smtClean="0">
                <a:solidFill>
                  <a:schemeClr val="bg1"/>
                </a:solidFill>
              </a:rPr>
              <a:t>Ex. Urgent Care (xxx) xxx-</a:t>
            </a:r>
            <a:r>
              <a:rPr lang="en-US" sz="1200" dirty="0" err="1" smtClean="0">
                <a:solidFill>
                  <a:schemeClr val="bg1"/>
                </a:solidFill>
              </a:rPr>
              <a:t>xxxx</a:t>
            </a:r>
            <a:endParaRPr lang="en-US" sz="1200" dirty="0" smtClean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endParaRPr lang="en-US" sz="800" b="1" strike="sngStrike" dirty="0" smtClean="0">
              <a:solidFill>
                <a:schemeClr val="bg1"/>
              </a:solidFill>
            </a:endParaRPr>
          </a:p>
          <a:p>
            <a:r>
              <a:rPr lang="en-US" sz="1200" b="1" dirty="0" smtClean="0">
                <a:solidFill>
                  <a:schemeClr val="bg1"/>
                </a:solidFill>
              </a:rPr>
              <a:t>Health </a:t>
            </a:r>
            <a:r>
              <a:rPr lang="en-US" sz="1200" b="1" dirty="0">
                <a:solidFill>
                  <a:schemeClr val="bg1"/>
                </a:solidFill>
              </a:rPr>
              <a:t>Insurance Information: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endParaRPr lang="en-US" sz="12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1200" dirty="0" smtClean="0">
                <a:solidFill>
                  <a:schemeClr val="bg1"/>
                </a:solidFill>
              </a:rPr>
              <a:t>Ex. </a:t>
            </a:r>
            <a:r>
              <a:rPr lang="en-US" sz="1200" dirty="0" err="1" smtClean="0">
                <a:solidFill>
                  <a:schemeClr val="bg1"/>
                </a:solidFill>
              </a:rPr>
              <a:t>MassHealth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000" dirty="0" smtClean="0">
                <a:solidFill>
                  <a:schemeClr val="bg1"/>
                </a:solidFill>
              </a:rPr>
              <a:t>(List Member Number)</a:t>
            </a:r>
            <a:endParaRPr lang="en-US" sz="1000" dirty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1200" b="1" dirty="0" smtClean="0">
                <a:solidFill>
                  <a:schemeClr val="bg1"/>
                </a:solidFill>
              </a:rPr>
              <a:t>Mental </a:t>
            </a:r>
            <a:r>
              <a:rPr lang="en-US" sz="1200" b="1" dirty="0">
                <a:solidFill>
                  <a:schemeClr val="bg1"/>
                </a:solidFill>
              </a:rPr>
              <a:t>Health Provider: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endParaRPr lang="en-US" sz="12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1200" dirty="0" smtClean="0">
                <a:solidFill>
                  <a:schemeClr val="bg1"/>
                </a:solidFill>
              </a:rPr>
              <a:t>Ex. Gail Howard (xxx) xxx-</a:t>
            </a:r>
            <a:r>
              <a:rPr lang="en-US" sz="1200" dirty="0" err="1" smtClean="0">
                <a:solidFill>
                  <a:schemeClr val="bg1"/>
                </a:solidFill>
              </a:rPr>
              <a:t>xxxx</a:t>
            </a:r>
            <a:endParaRPr lang="en-US" sz="1200" dirty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1200" b="1" dirty="0" smtClean="0">
                <a:solidFill>
                  <a:schemeClr val="bg1"/>
                </a:solidFill>
              </a:rPr>
              <a:t>Dentist</a:t>
            </a:r>
            <a:r>
              <a:rPr lang="en-US" sz="1200" b="1" dirty="0">
                <a:solidFill>
                  <a:schemeClr val="bg1"/>
                </a:solidFill>
              </a:rPr>
              <a:t>: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endParaRPr lang="en-US" sz="12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1200" dirty="0" smtClean="0">
                <a:solidFill>
                  <a:schemeClr val="bg1"/>
                </a:solidFill>
              </a:rPr>
              <a:t>Ex. Dr. Fox (xxx) xxx-</a:t>
            </a:r>
            <a:r>
              <a:rPr lang="en-US" sz="1200" dirty="0" err="1" smtClean="0">
                <a:solidFill>
                  <a:schemeClr val="bg1"/>
                </a:solidFill>
              </a:rPr>
              <a:t>xxxx</a:t>
            </a:r>
            <a:endParaRPr lang="en-US" sz="1200" dirty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1200" b="1" dirty="0" smtClean="0">
                <a:solidFill>
                  <a:schemeClr val="bg1"/>
                </a:solidFill>
              </a:rPr>
              <a:t>Other:</a:t>
            </a: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1200" dirty="0" smtClean="0">
                <a:solidFill>
                  <a:schemeClr val="bg1"/>
                </a:solidFill>
              </a:rPr>
              <a:t>Veterinarian (xxx) xxx-</a:t>
            </a:r>
            <a:r>
              <a:rPr lang="en-US" sz="1200" dirty="0" err="1" smtClean="0">
                <a:solidFill>
                  <a:schemeClr val="bg1"/>
                </a:solidFill>
              </a:rPr>
              <a:t>xxxx</a:t>
            </a:r>
            <a:endParaRPr lang="en-US" sz="1200" dirty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3604255" y="3086988"/>
            <a:ext cx="271271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604252" y="5452221"/>
            <a:ext cx="271271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604259" y="6833175"/>
            <a:ext cx="271271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604259" y="6534261"/>
            <a:ext cx="271271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604254" y="4641271"/>
            <a:ext cx="271271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604259" y="3867468"/>
            <a:ext cx="271271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604259" y="2099421"/>
            <a:ext cx="271271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604259" y="6244701"/>
            <a:ext cx="271271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322820" y="4709160"/>
            <a:ext cx="2095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For More Information Call the </a:t>
            </a:r>
            <a:r>
              <a:rPr lang="en-US" b="1" smtClean="0"/>
              <a:t>24/7 Hotline:</a:t>
            </a:r>
            <a:endParaRPr lang="en-US" b="1" dirty="0" smtClean="0"/>
          </a:p>
          <a:p>
            <a:pPr algn="ctr"/>
            <a:r>
              <a:rPr lang="en-US" b="1" dirty="0" smtClean="0"/>
              <a:t>(413) 750-3250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8786" y="343530"/>
            <a:ext cx="914672" cy="905763"/>
          </a:xfrm>
          <a:prstGeom prst="rect">
            <a:avLst/>
          </a:prstGeom>
        </p:spPr>
      </p:pic>
      <p:pic>
        <p:nvPicPr>
          <p:cNvPr id="30" name="Picture 2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5900" y="7160260"/>
            <a:ext cx="952500" cy="612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861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D08D8F05-2AF9-41DF-AFA2-9F84726649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C736E0C-C036-4ABF-8831-E5941A3403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Contact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CF8BB936-D1B5-4C20-9475-BC2C411A65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68679" y="1133856"/>
            <a:ext cx="2898648" cy="2670048"/>
          </a:xfrm>
        </p:spPr>
        <p:txBody>
          <a:bodyPr/>
          <a:lstStyle/>
          <a:p>
            <a:r>
              <a:rPr lang="en-US" dirty="0"/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endParaRPr lang="en-US" dirty="0"/>
          </a:p>
          <a:p>
            <a:r>
              <a:rPr lang="en-US" dirty="0"/>
              <a:t>Maecenas porttitor congue massa. Fusce posuere, magna sed pulvinar ultricies, purus lectus malesuada libero, sit amet commodo magna eros quis urna.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xmlns="" id="{7231AF5E-A3B4-4F55-AAC2-B69F5472213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It’s never too early or too late to work towards being the healthiest you.</a:t>
            </a:r>
          </a:p>
          <a:p>
            <a:endParaRPr lang="en-US" dirty="0"/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xmlns="" id="{6DD41433-A5FA-4D20-A04B-D6CCDA292F0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958013" y="6923314"/>
            <a:ext cx="2816225" cy="609374"/>
          </a:xfrm>
        </p:spPr>
        <p:txBody>
          <a:bodyPr/>
          <a:lstStyle/>
          <a:p>
            <a:r>
              <a:rPr lang="en-US" dirty="0"/>
              <a:t>Health is a journey, not a destination​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xmlns="" id="{23CD3EF2-0634-42FE-B8ED-4482390855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7908925" y="6731905"/>
            <a:ext cx="914400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xmlns="" id="{868DA689-21DC-4032-A0BA-E5925B679A6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C3E87009-B12D-454B-BBF4-3C08B9F068B5}"/>
              </a:ext>
            </a:extLst>
          </p:cNvPr>
          <p:cNvSpPr/>
          <p:nvPr/>
        </p:nvSpPr>
        <p:spPr>
          <a:xfrm>
            <a:off x="-28674" y="6116"/>
            <a:ext cx="3349335" cy="77662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E4B56A8-6356-49D1-9676-71F3FEA92411}"/>
              </a:ext>
            </a:extLst>
          </p:cNvPr>
          <p:cNvSpPr/>
          <p:nvPr/>
        </p:nvSpPr>
        <p:spPr>
          <a:xfrm>
            <a:off x="3333996" y="0"/>
            <a:ext cx="3377886" cy="77662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6" name="Text Placeholder 75">
            <a:extLst>
              <a:ext uri="{FF2B5EF4-FFF2-40B4-BE49-F238E27FC236}">
                <a16:creationId xmlns:a16="http://schemas.microsoft.com/office/drawing/2014/main" xmlns="" id="{57747F10-02C9-4616-8D4F-E39937B77C53}"/>
              </a:ext>
            </a:extLst>
          </p:cNvPr>
          <p:cNvSpPr txBox="1">
            <a:spLocks/>
          </p:cNvSpPr>
          <p:nvPr/>
        </p:nvSpPr>
        <p:spPr>
          <a:xfrm>
            <a:off x="3419134" y="212065"/>
            <a:ext cx="3220131" cy="519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0430" rtl="0" eaLnBrk="1" latinLnBrk="0" hangingPunct="1">
              <a:lnSpc>
                <a:spcPts val="52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4800" b="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8001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3868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6389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8911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1432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dirty="0"/>
              <a:t>EXAMPLE</a:t>
            </a:r>
          </a:p>
        </p:txBody>
      </p:sp>
      <p:sp>
        <p:nvSpPr>
          <p:cNvPr id="16" name="Text Placeholder 75">
            <a:extLst>
              <a:ext uri="{FF2B5EF4-FFF2-40B4-BE49-F238E27FC236}">
                <a16:creationId xmlns:a16="http://schemas.microsoft.com/office/drawing/2014/main" xmlns="" id="{8F426DAF-263E-4939-A6E4-0D081F2735CF}"/>
              </a:ext>
            </a:extLst>
          </p:cNvPr>
          <p:cNvSpPr txBox="1">
            <a:spLocks/>
          </p:cNvSpPr>
          <p:nvPr/>
        </p:nvSpPr>
        <p:spPr>
          <a:xfrm>
            <a:off x="183028" y="395600"/>
            <a:ext cx="9721415" cy="11072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0430" rtl="0" eaLnBrk="1" latinLnBrk="0" hangingPunct="1">
              <a:lnSpc>
                <a:spcPts val="52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4800" b="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8001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3868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6389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8911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1432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002060"/>
                </a:solidFill>
              </a:rPr>
              <a:t>Staying Healthy is the goal, but it is important to be prepared in case of potential covid-19 exposure and infection. The information below offers suggestions for how to be prepared.</a:t>
            </a:r>
          </a:p>
        </p:txBody>
      </p:sp>
      <p:sp>
        <p:nvSpPr>
          <p:cNvPr id="4" name="Text Placeholder 75">
            <a:extLst>
              <a:ext uri="{FF2B5EF4-FFF2-40B4-BE49-F238E27FC236}">
                <a16:creationId xmlns:a16="http://schemas.microsoft.com/office/drawing/2014/main" xmlns="" id="{AA2D1462-69BD-44FC-A0CE-AD05B3B9F3F4}"/>
              </a:ext>
            </a:extLst>
          </p:cNvPr>
          <p:cNvSpPr txBox="1">
            <a:spLocks/>
          </p:cNvSpPr>
          <p:nvPr/>
        </p:nvSpPr>
        <p:spPr>
          <a:xfrm>
            <a:off x="58712" y="1502868"/>
            <a:ext cx="3220131" cy="844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0430" rtl="0" eaLnBrk="1" latinLnBrk="0" hangingPunct="1">
              <a:lnSpc>
                <a:spcPts val="52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4800" b="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8001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3868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6389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8911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1432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u="sng" dirty="0">
                <a:solidFill>
                  <a:srgbClr val="C00000"/>
                </a:solidFill>
              </a:rPr>
              <a:t>IMPORTANT Information</a:t>
            </a:r>
          </a:p>
        </p:txBody>
      </p:sp>
      <p:sp>
        <p:nvSpPr>
          <p:cNvPr id="6" name="Text Placeholder 75">
            <a:extLst>
              <a:ext uri="{FF2B5EF4-FFF2-40B4-BE49-F238E27FC236}">
                <a16:creationId xmlns:a16="http://schemas.microsoft.com/office/drawing/2014/main" xmlns="" id="{9C950528-F838-4D39-81B8-99E48934B297}"/>
              </a:ext>
            </a:extLst>
          </p:cNvPr>
          <p:cNvSpPr txBox="1">
            <a:spLocks/>
          </p:cNvSpPr>
          <p:nvPr/>
        </p:nvSpPr>
        <p:spPr>
          <a:xfrm>
            <a:off x="6752142" y="1426675"/>
            <a:ext cx="3220131" cy="519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0430" rtl="0" eaLnBrk="1" latinLnBrk="0" hangingPunct="1">
              <a:lnSpc>
                <a:spcPts val="52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4800" b="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8001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3868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6389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8911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1432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u="sng" dirty="0">
                <a:solidFill>
                  <a:srgbClr val="C00000"/>
                </a:solidFill>
              </a:rPr>
              <a:t>What you should have on hand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E0139A7D-5D2E-40C5-BB50-20FA7F0A33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1882" y="6041040"/>
            <a:ext cx="3308486" cy="1496759"/>
          </a:xfrm>
          <a:prstGeom prst="rect">
            <a:avLst/>
          </a:prstGeom>
        </p:spPr>
      </p:pic>
      <p:sp>
        <p:nvSpPr>
          <p:cNvPr id="12" name="Text Placeholder 75">
            <a:extLst>
              <a:ext uri="{FF2B5EF4-FFF2-40B4-BE49-F238E27FC236}">
                <a16:creationId xmlns:a16="http://schemas.microsoft.com/office/drawing/2014/main" xmlns="" id="{4CA732C1-D061-4500-989B-63B6E1FE4B67}"/>
              </a:ext>
            </a:extLst>
          </p:cNvPr>
          <p:cNvSpPr txBox="1">
            <a:spLocks/>
          </p:cNvSpPr>
          <p:nvPr/>
        </p:nvSpPr>
        <p:spPr>
          <a:xfrm>
            <a:off x="3433669" y="1430053"/>
            <a:ext cx="3220131" cy="519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0430" rtl="0" eaLnBrk="1" latinLnBrk="0" hangingPunct="1">
              <a:lnSpc>
                <a:spcPts val="52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4800" b="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8001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45043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3868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6389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89113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14328" indent="-112608" algn="l" defTabSz="450430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u="sng" dirty="0">
                <a:solidFill>
                  <a:srgbClr val="C00000"/>
                </a:solidFill>
              </a:rPr>
              <a:t>Personal </a:t>
            </a:r>
            <a:r>
              <a:rPr lang="en-US" sz="2400" u="sng" dirty="0" err="1">
                <a:solidFill>
                  <a:srgbClr val="C00000"/>
                </a:solidFill>
              </a:rPr>
              <a:t>COntacts</a:t>
            </a:r>
            <a:endParaRPr lang="en-US" sz="2400" u="sng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7456" y="2539753"/>
            <a:ext cx="302499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/>
              <a:t>Getting Tested </a:t>
            </a:r>
            <a:r>
              <a:rPr lang="en-US" sz="1400" b="1" u="sng" dirty="0" smtClean="0"/>
              <a:t>&amp; Medical Care</a:t>
            </a:r>
            <a:endParaRPr lang="en-US" sz="1400" dirty="0"/>
          </a:p>
          <a:p>
            <a:endParaRPr lang="en-US" sz="1200" b="1" dirty="0" smtClean="0"/>
          </a:p>
          <a:p>
            <a:r>
              <a:rPr lang="en-US" sz="1200" b="1" dirty="0" smtClean="0"/>
              <a:t>Primary </a:t>
            </a:r>
            <a:r>
              <a:rPr lang="en-US" sz="1200" b="1" dirty="0"/>
              <a:t>Care </a:t>
            </a:r>
            <a:r>
              <a:rPr lang="en-US" sz="1200" b="1" dirty="0" smtClean="0"/>
              <a:t>Provider</a:t>
            </a:r>
            <a:endParaRPr lang="en-US" sz="1200" b="1" dirty="0"/>
          </a:p>
          <a:p>
            <a:r>
              <a:rPr lang="en-US" sz="1050" dirty="0" smtClean="0"/>
              <a:t>Primary </a:t>
            </a:r>
            <a:r>
              <a:rPr lang="en-US" sz="1050" dirty="0"/>
              <a:t>care providers can arrange for Covid-19 testing and/or refer you to a testing site.</a:t>
            </a:r>
          </a:p>
          <a:p>
            <a:endParaRPr lang="en-US" sz="1200" b="1" dirty="0" smtClean="0"/>
          </a:p>
          <a:p>
            <a:endParaRPr lang="en-US" sz="1200" b="1" dirty="0"/>
          </a:p>
          <a:p>
            <a:r>
              <a:rPr lang="en-US" sz="1200" b="1" dirty="0" smtClean="0"/>
              <a:t>Information </a:t>
            </a:r>
            <a:r>
              <a:rPr lang="en-US" sz="1200" b="1" dirty="0"/>
              <a:t>for Nearest Testing Site:</a:t>
            </a:r>
            <a:r>
              <a:rPr lang="en-US" sz="1200" dirty="0"/>
              <a:t> </a:t>
            </a:r>
            <a:endParaRPr lang="en-US" sz="1200" dirty="0" smtClean="0"/>
          </a:p>
          <a:p>
            <a:r>
              <a:rPr lang="en-US" sz="1050" dirty="0" smtClean="0"/>
              <a:t>For </a:t>
            </a:r>
            <a:r>
              <a:rPr lang="en-US" sz="1050" dirty="0"/>
              <a:t>Assistance See Massachusetts Dept. of Public Health https://www.mass.gov/covid-19-testing</a:t>
            </a:r>
          </a:p>
          <a:p>
            <a:endParaRPr lang="en-US" sz="1200" b="1" dirty="0" smtClean="0"/>
          </a:p>
          <a:p>
            <a:endParaRPr lang="en-US" sz="1200" b="1" dirty="0" smtClean="0"/>
          </a:p>
          <a:p>
            <a:r>
              <a:rPr lang="en-US" sz="1200" b="1" dirty="0" smtClean="0"/>
              <a:t>Health </a:t>
            </a:r>
            <a:r>
              <a:rPr lang="en-US" sz="1200" b="1" dirty="0"/>
              <a:t>Insurance Information:</a:t>
            </a:r>
            <a:r>
              <a:rPr lang="en-US" sz="1200" dirty="0"/>
              <a:t> </a:t>
            </a:r>
            <a:endParaRPr lang="en-US" sz="1200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r>
              <a:rPr lang="en-US" sz="1200" b="1" dirty="0" smtClean="0"/>
              <a:t>Mental </a:t>
            </a:r>
            <a:r>
              <a:rPr lang="en-US" sz="1200" b="1" dirty="0"/>
              <a:t>Health Provider:</a:t>
            </a:r>
            <a:r>
              <a:rPr lang="en-US" sz="1200" dirty="0"/>
              <a:t> </a:t>
            </a:r>
            <a:endParaRPr lang="en-US" sz="1200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r>
              <a:rPr lang="en-US" sz="1200" b="1" dirty="0" smtClean="0"/>
              <a:t>Dentist</a:t>
            </a:r>
            <a:r>
              <a:rPr lang="en-US" sz="1200" b="1" dirty="0"/>
              <a:t>:</a:t>
            </a:r>
            <a:r>
              <a:rPr lang="en-US" sz="1200" dirty="0"/>
              <a:t> </a:t>
            </a:r>
          </a:p>
          <a:p>
            <a:endParaRPr lang="en-US" sz="1200" dirty="0"/>
          </a:p>
          <a:p>
            <a:endParaRPr lang="en-US" sz="1200" b="1" dirty="0" smtClean="0"/>
          </a:p>
          <a:p>
            <a:r>
              <a:rPr lang="en-US" sz="1200" b="1" dirty="0" smtClean="0"/>
              <a:t>Other:</a:t>
            </a:r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05811" y="3741420"/>
            <a:ext cx="2925932" cy="762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05811" y="4625340"/>
            <a:ext cx="2925932" cy="762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83028" y="5189220"/>
            <a:ext cx="2925932" cy="762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83028" y="5753100"/>
            <a:ext cx="2925932" cy="762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205811" y="6277144"/>
            <a:ext cx="2925932" cy="762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37456" y="6918960"/>
            <a:ext cx="2925932" cy="762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566160" y="2539753"/>
            <a:ext cx="3073105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Make a List of People </a:t>
            </a:r>
            <a:r>
              <a:rPr lang="en-US" sz="1400" b="1" dirty="0"/>
              <a:t>to Call for </a:t>
            </a:r>
            <a:r>
              <a:rPr lang="en-US" sz="1400" b="1" dirty="0" smtClean="0"/>
              <a:t>Support &amp; Assistance</a:t>
            </a:r>
          </a:p>
          <a:p>
            <a:endParaRPr lang="en-US" sz="1200" dirty="0"/>
          </a:p>
          <a:p>
            <a:r>
              <a:rPr lang="en-US" sz="1200" b="1" dirty="0"/>
              <a:t>Emergency Contact(s):</a:t>
            </a:r>
            <a:r>
              <a:rPr lang="en-US" sz="1200" dirty="0"/>
              <a:t> </a:t>
            </a:r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b="1" dirty="0"/>
          </a:p>
          <a:p>
            <a:r>
              <a:rPr lang="en-US" sz="1200" b="1" dirty="0" smtClean="0"/>
              <a:t>Friends </a:t>
            </a:r>
            <a:r>
              <a:rPr lang="en-US" sz="1200" b="1" dirty="0"/>
              <a:t>and Family Who Can Assist with Purchasing Food and Other Assistance You </a:t>
            </a:r>
            <a:r>
              <a:rPr lang="en-US" sz="1200" b="1" dirty="0" smtClean="0"/>
              <a:t>May Need:*</a:t>
            </a:r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*</a:t>
            </a:r>
            <a:r>
              <a:rPr lang="en-US" sz="1200" dirty="0"/>
              <a:t>For Caregivers of Children and/or Elderly Family Members Be Certain to Have Arrangements in Place in Case of </a:t>
            </a:r>
            <a:r>
              <a:rPr lang="en-US" sz="1200" dirty="0" smtClean="0"/>
              <a:t>Quarantine/Illness</a:t>
            </a:r>
            <a:endParaRPr lang="en-US" sz="1200" dirty="0"/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3580770" y="3733800"/>
            <a:ext cx="2925932" cy="762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566160" y="4645142"/>
            <a:ext cx="2925932" cy="762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3566160" y="4965056"/>
            <a:ext cx="2925932" cy="762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3580770" y="5295900"/>
            <a:ext cx="2925932" cy="762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078980" y="2548711"/>
            <a:ext cx="21793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Face Coverings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Gloves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Hand Sanitizer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Disinfectant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Thermometer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First Aid Kit</a:t>
            </a:r>
            <a:endParaRPr lang="en-US" altLang="en-US" sz="1400" b="1" dirty="0" smtClean="0"/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Cleaning </a:t>
            </a:r>
            <a:r>
              <a:rPr lang="en-US" altLang="en-US" sz="1400" b="1" dirty="0"/>
              <a:t>Supplies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400" b="1" dirty="0"/>
              <a:t>Access to Personal Money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400" b="1" dirty="0"/>
              <a:t>Cash on Hand for Emergencies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400" b="1" dirty="0"/>
              <a:t>Books, DVDs and Other Ways to Stay Busy and Reduce Stress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86237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__typo">
      <a:dk1>
        <a:sysClr val="windowText" lastClr="000000"/>
      </a:dk1>
      <a:lt1>
        <a:sysClr val="window" lastClr="FFFFFF"/>
      </a:lt1>
      <a:dk2>
        <a:srgbClr val="017C8D"/>
      </a:dk2>
      <a:lt2>
        <a:srgbClr val="E7E6E6"/>
      </a:lt2>
      <a:accent1>
        <a:srgbClr val="017C8D"/>
      </a:accent1>
      <a:accent2>
        <a:srgbClr val="F6F5F1"/>
      </a:accent2>
      <a:accent3>
        <a:srgbClr val="FF7D41"/>
      </a:accent3>
      <a:accent4>
        <a:srgbClr val="AEABAB"/>
      </a:accent4>
      <a:accent5>
        <a:srgbClr val="009999"/>
      </a:accent5>
      <a:accent6>
        <a:srgbClr val="000000"/>
      </a:accent6>
      <a:hlink>
        <a:srgbClr val="009999"/>
      </a:hlink>
      <a:folHlink>
        <a:srgbClr val="E7E6E6"/>
      </a:folHlink>
    </a:clrScheme>
    <a:fontScheme name="__typo">
      <a:majorFont>
        <a:latin typeface="Century Gothic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M11646208_Typographic tri-fold brochure_Win32_LH_v1" id="{5324A6FD-C147-4859-9F96-2E74F4615078}" vid="{60DDA71D-144E-4A3D-9EE9-7A33E18D3B8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E38CB4-BE3E-4DC5-B38A-B0E5A3837185}">
  <ds:schemaRefs>
    <ds:schemaRef ds:uri="http://schemas.microsoft.com/office/2006/documentManagement/types"/>
    <ds:schemaRef ds:uri="http://purl.org/dc/elements/1.1/"/>
    <ds:schemaRef ds:uri="http://purl.org/dc/terms/"/>
    <ds:schemaRef ds:uri="71af3243-3dd4-4a8d-8c0d-dd76da1f02a5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16c05727-aa75-4e4a-9b5f-8a80a1165891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8AE0D39-5C99-4AE5-9A32-43072F55B1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E7951BC-B19A-41FE-AE32-531CF9C6CE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Fitness brochure</Template>
  <TotalTime>377</TotalTime>
  <Words>588</Words>
  <Application>Microsoft Office PowerPoint</Application>
  <PresentationFormat>Custom</PresentationFormat>
  <Paragraphs>122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EXAMPLE</vt:lpstr>
      <vt:lpstr>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Fitness Made Simple</dc:title>
  <dc:creator>Chelsea Orefice</dc:creator>
  <cp:lastModifiedBy>Orefice, Chelsea</cp:lastModifiedBy>
  <cp:revision>22</cp:revision>
  <cp:lastPrinted>2020-10-02T15:35:41Z</cp:lastPrinted>
  <dcterms:created xsi:type="dcterms:W3CDTF">2020-10-01T14:47:27Z</dcterms:created>
  <dcterms:modified xsi:type="dcterms:W3CDTF">2020-10-30T15:31:21Z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