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7" r:id="rId4"/>
    <p:sldId id="287" r:id="rId5"/>
    <p:sldId id="281" r:id="rId6"/>
    <p:sldId id="283" r:id="rId7"/>
    <p:sldId id="286" r:id="rId8"/>
    <p:sldId id="279" r:id="rId9"/>
    <p:sldId id="288" r:id="rId10"/>
    <p:sldId id="297" r:id="rId11"/>
    <p:sldId id="290" r:id="rId12"/>
    <p:sldId id="291" r:id="rId13"/>
    <p:sldId id="292" r:id="rId14"/>
    <p:sldId id="293" r:id="rId15"/>
    <p:sldId id="296" r:id="rId16"/>
    <p:sldId id="295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16" autoAdjust="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s-fs1\Fileshares\Finance-Dept\Finance-Shared\Budget\Finance_Budget\FY14\Publisher\Charts\FY14%20Charts%20for%20Fiscal%20Summary%20-%20Exec%20Summar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s-fs1\Fileshares\Finance-Dept\Finance-Shared\Budget\Finance_Budget\FY14\Publisher\Charts\FY14%20Charts%20for%20Fiscal%20Summary%20-%20Exec%20Summa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FY14 Revenue Sources</a:t>
            </a:r>
          </a:p>
        </c:rich>
      </c:tx>
      <c:layout>
        <c:manualLayout>
          <c:xMode val="edge"/>
          <c:yMode val="edge"/>
          <c:x val="0.35464819301433476"/>
          <c:y val="1.6681001413284879E-2"/>
        </c:manualLayout>
      </c:layout>
      <c:overlay val="0"/>
    </c:title>
    <c:autoTitleDeleted val="0"/>
    <c:view3D>
      <c:rotX val="6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58770563505771"/>
          <c:y val="0.24044357386191742"/>
          <c:w val="0.72471369203849534"/>
          <c:h val="0.7247136920384953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FY14 Expenditure Uses</a:t>
            </a:r>
          </a:p>
        </c:rich>
      </c:tx>
      <c:layout>
        <c:manualLayout>
          <c:xMode val="edge"/>
          <c:yMode val="edge"/>
          <c:x val="0.36371816827878289"/>
          <c:y val="2.4433344137067613E-2"/>
        </c:manualLayout>
      </c:layout>
      <c:overlay val="0"/>
    </c:title>
    <c:autoTitleDeleted val="0"/>
    <c:view3D>
      <c:rotX val="7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103140450466948"/>
          <c:y val="0.24472660917385328"/>
          <c:w val="0.71998045743498518"/>
          <c:h val="0.6773283847678486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A0043AD-D453-42AE-BC8A-84D680C70F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28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078FD5-AEAE-4A6F-9106-9216F222A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62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D18554-F9B2-4435-8551-88A4B58C6F13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63F1D2C-918F-4E55-A184-7AC21FB862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6F19F3-708A-49D9-9B5F-EDF8E7181FA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1227034-2D5F-4484-8E85-E66D1820D9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D9E85A-E94B-43F8-8107-16BE7E5DF2A0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B8ECB1-59D5-49B7-AD58-BE002F4D22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139825" cy="120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F33989-FDE4-4BE8-ADD2-CA44530845A2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BDD435-863A-445A-B1C0-351CD334EC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4CAF20-4A71-4E5C-8C29-99E5786CEB53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4CBB7D-47E0-4D22-A365-3C186D7864F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7639D8-1884-413B-9D70-80A0EDB408D2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4FA215-BE4C-477F-9BCD-C39C300217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DECA124-1A72-4E3B-A3AE-FE68FD31F067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66D145-D192-4838-BF0D-B829342DF00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FFFF02-EC45-4888-8AEB-EEEA9961E966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DE48DE-61E2-44F0-A9EB-10479B1E23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5FA5E92E-0BC7-4A46-8778-B6BDEF47B47E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8DE581-B545-487E-B70B-D425B5FF95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244B959-CBC4-4DC9-AF01-0ED2B766BD0B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6DC215-5366-4B40-A1E5-0382980A17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161CF3-2512-47D1-AEDA-F66F33EB034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3D07CEE-A729-4ADA-8A3D-297C21FA7F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City of Springfield</a:t>
            </a:r>
          </a:p>
          <a:p>
            <a:pPr eaLnBrk="1" hangingPunct="1"/>
            <a:r>
              <a:rPr lang="en-US" dirty="0" smtClean="0"/>
              <a:t>FY15 Mayor’s Recommended Budget</a:t>
            </a:r>
          </a:p>
          <a:p>
            <a:pPr eaLnBrk="1" hangingPunct="1"/>
            <a:r>
              <a:rPr lang="en-US" dirty="0" smtClean="0"/>
              <a:t>May 19, 2014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051" name="Picture 5" descr="SealSpfld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003300"/>
            <a:ext cx="18764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Stab Reserves History</a:t>
            </a:r>
          </a:p>
          <a:p>
            <a:pPr lvl="1"/>
            <a:r>
              <a:rPr lang="en-US" dirty="0" smtClean="0"/>
              <a:t>Trending toward using less reserves to balance the budget</a:t>
            </a:r>
          </a:p>
          <a:p>
            <a:pPr lvl="1"/>
            <a:r>
              <a:rPr lang="en-US" dirty="0" smtClean="0"/>
              <a:t>Keeping balance over $30M </a:t>
            </a:r>
          </a:p>
          <a:p>
            <a:pPr lvl="1"/>
            <a:r>
              <a:rPr lang="en-US" dirty="0" smtClean="0"/>
              <a:t>Reinforces commitment to financial policies with Rating Agencies, business community and our residents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Building Sales - $2.2M</a:t>
            </a:r>
          </a:p>
          <a:p>
            <a:r>
              <a:rPr lang="en-US" dirty="0" smtClean="0"/>
              <a:t>WMECO Settlement - $1.3M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– Time Revenue	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032" y="3432175"/>
            <a:ext cx="5339567" cy="1256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79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029026"/>
              </p:ext>
            </p:extLst>
          </p:nvPr>
        </p:nvGraphicFramePr>
        <p:xfrm>
          <a:off x="381000" y="685800"/>
          <a:ext cx="7924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34537"/>
            <a:ext cx="4972050" cy="48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75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154602"/>
              </p:ext>
            </p:extLst>
          </p:nvPr>
        </p:nvGraphicFramePr>
        <p:xfrm>
          <a:off x="457200" y="609600"/>
          <a:ext cx="7772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53593"/>
            <a:ext cx="5181600" cy="497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01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"/>
            <a:ext cx="4429125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67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1800" dirty="0" smtClean="0"/>
              <a:t>Police- </a:t>
            </a:r>
          </a:p>
          <a:p>
            <a:pPr lvl="1"/>
            <a:r>
              <a:rPr lang="en-US" sz="1400" dirty="0"/>
              <a:t>A fully funded Police Academy recruit class </a:t>
            </a:r>
            <a:r>
              <a:rPr lang="en-US" sz="1400" dirty="0" smtClean="0"/>
              <a:t>of 26 and mini-academy of 6-12 in FY15</a:t>
            </a:r>
          </a:p>
          <a:p>
            <a:pPr lvl="1"/>
            <a:r>
              <a:rPr lang="en-US" sz="1400" dirty="0" smtClean="0"/>
              <a:t>14 new positions including 7 officers, 3 cadets, 3 record clerks and a senior crime analyst</a:t>
            </a:r>
          </a:p>
          <a:p>
            <a:pPr lvl="1"/>
            <a:r>
              <a:rPr lang="en-US" sz="1400" dirty="0" smtClean="0"/>
              <a:t>Continue </a:t>
            </a:r>
            <a:r>
              <a:rPr lang="en-US" sz="1400" dirty="0"/>
              <a:t>its highly ranked deployment strategies such as the </a:t>
            </a:r>
            <a:r>
              <a:rPr lang="en-US" sz="1400" dirty="0" smtClean="0"/>
              <a:t>C3 - Initiative</a:t>
            </a:r>
            <a:r>
              <a:rPr lang="en-US" sz="1400" dirty="0"/>
              <a:t>, Operation BADGE and the Ordinance/Flex </a:t>
            </a:r>
            <a:r>
              <a:rPr lang="en-US" sz="1400" dirty="0" smtClean="0"/>
              <a:t>Squad</a:t>
            </a:r>
          </a:p>
          <a:p>
            <a:pPr lvl="1"/>
            <a:r>
              <a:rPr lang="en-US" sz="1400" dirty="0"/>
              <a:t>The shot-spotter system which detects gun shots covering six square miles continues to be funded to help react to crime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Additional funding for police professional development</a:t>
            </a:r>
          </a:p>
          <a:p>
            <a:pPr lvl="1"/>
            <a:endParaRPr lang="en-US" sz="1800" dirty="0"/>
          </a:p>
          <a:p>
            <a:pPr lvl="0"/>
            <a:r>
              <a:rPr lang="en-US" sz="1800" dirty="0" smtClean="0"/>
              <a:t>Fire- </a:t>
            </a:r>
          </a:p>
          <a:p>
            <a:pPr lvl="1"/>
            <a:r>
              <a:rPr lang="en-US" sz="1400" dirty="0" smtClean="0"/>
              <a:t>20 new positions trained in two separate academies in the fall and spring</a:t>
            </a:r>
            <a:endParaRPr lang="en-US" sz="1400" dirty="0"/>
          </a:p>
          <a:p>
            <a:pPr lvl="1"/>
            <a:r>
              <a:rPr lang="en-US" sz="1400" dirty="0" smtClean="0"/>
              <a:t>Upgrades to </a:t>
            </a:r>
            <a:r>
              <a:rPr lang="en-US" sz="1400" dirty="0" err="1" smtClean="0"/>
              <a:t>Telestaff</a:t>
            </a:r>
            <a:r>
              <a:rPr lang="en-US" sz="1400" dirty="0" smtClean="0"/>
              <a:t> for greater scheduling efficiency</a:t>
            </a:r>
          </a:p>
          <a:p>
            <a:pPr lvl="1"/>
            <a:r>
              <a:rPr lang="en-US" sz="1400" dirty="0" smtClean="0"/>
              <a:t>New computers in Fire Houses</a:t>
            </a:r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multi-lingual educational program </a:t>
            </a:r>
            <a:r>
              <a:rPr lang="en-US" sz="1400" dirty="0" smtClean="0"/>
              <a:t>leveraged through the </a:t>
            </a:r>
            <a:r>
              <a:rPr lang="en-US" sz="1400" dirty="0"/>
              <a:t>Rolf H. Jensen Memorial Public Education </a:t>
            </a:r>
            <a:r>
              <a:rPr lang="en-US" sz="1400" dirty="0" smtClean="0"/>
              <a:t>Grant. This </a:t>
            </a:r>
            <a:r>
              <a:rPr lang="en-US" sz="1400" dirty="0"/>
              <a:t>is </a:t>
            </a:r>
            <a:r>
              <a:rPr lang="en-US" sz="1400" dirty="0" smtClean="0"/>
              <a:t>only granted </a:t>
            </a:r>
            <a:r>
              <a:rPr lang="en-US" sz="1400" dirty="0"/>
              <a:t>to one department in the country each year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A fully funded staff to respond to over 16,000 calls saving an average of $18 million of property damage each </a:t>
            </a:r>
            <a:r>
              <a:rPr lang="en-US" sz="1400" dirty="0"/>
              <a:t>year </a:t>
            </a:r>
            <a:endParaRPr lang="en-US" sz="1400" dirty="0" smtClean="0"/>
          </a:p>
          <a:p>
            <a:pPr lvl="1"/>
            <a:r>
              <a:rPr lang="en-US" sz="1400" dirty="0"/>
              <a:t>Appropriately fund and replace turnout gear replacement and continue training in every effort to ensure firefighter safety.  </a:t>
            </a:r>
            <a:endParaRPr lang="en-US" sz="2800" dirty="0"/>
          </a:p>
          <a:p>
            <a:pPr lvl="1"/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the Budget Buys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1533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lvl="0" indent="0">
              <a:buNone/>
            </a:pPr>
            <a:endParaRPr lang="en-US" sz="1800" dirty="0"/>
          </a:p>
          <a:p>
            <a:r>
              <a:rPr lang="en-US" sz="1800" dirty="0"/>
              <a:t>Capital Asset Construction – </a:t>
            </a:r>
          </a:p>
          <a:p>
            <a:pPr lvl="1"/>
            <a:r>
              <a:rPr lang="en-US" sz="1400" dirty="0"/>
              <a:t>Two new project managers have been added to bring costly project management costs in-house enlisting tighter controls on contract compliance and timely reimbursements from funding agencies</a:t>
            </a:r>
          </a:p>
          <a:p>
            <a:endParaRPr lang="en-US" sz="1800" dirty="0" smtClean="0"/>
          </a:p>
          <a:p>
            <a:r>
              <a:rPr lang="en-US" sz="1800" dirty="0" smtClean="0"/>
              <a:t>DPW – 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Solid Waste Division will continue to provide curb-side Single Stream Recycling pick-up, curb-side Yard Waste pick-up, Low Cost Bulk curb-side pick-up, and some Hazardous Waste Days – all at a very low annual cost to residents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Upgrades to </a:t>
            </a:r>
            <a:r>
              <a:rPr lang="en-US" sz="1400" dirty="0" err="1" smtClean="0"/>
              <a:t>Cartegraph</a:t>
            </a:r>
            <a:r>
              <a:rPr lang="en-US" sz="1400" dirty="0" smtClean="0"/>
              <a:t> and new computer tablets</a:t>
            </a:r>
          </a:p>
          <a:p>
            <a:pPr lvl="1"/>
            <a:r>
              <a:rPr lang="en-US" sz="1400" dirty="0" smtClean="0"/>
              <a:t>Five year lease for four new trash trucks</a:t>
            </a:r>
            <a:endParaRPr lang="en-US" sz="1400" dirty="0"/>
          </a:p>
          <a:p>
            <a:pPr marL="109728" lvl="0" indent="0">
              <a:buNone/>
            </a:pPr>
            <a:endParaRPr lang="en-US" sz="1800" dirty="0" smtClean="0"/>
          </a:p>
          <a:p>
            <a:pPr lvl="0"/>
            <a:r>
              <a:rPr lang="en-US" sz="1800" dirty="0" smtClean="0"/>
              <a:t>Parks </a:t>
            </a:r>
            <a:r>
              <a:rPr lang="en-US" sz="1800" dirty="0"/>
              <a:t>and Recreation- </a:t>
            </a:r>
            <a:endParaRPr lang="en-US" sz="1800" dirty="0" smtClean="0"/>
          </a:p>
          <a:p>
            <a:pPr lvl="1"/>
            <a:r>
              <a:rPr lang="en-US" sz="1400" dirty="0" smtClean="0"/>
              <a:t>Summer </a:t>
            </a:r>
            <a:r>
              <a:rPr lang="en-US" sz="1400" dirty="0"/>
              <a:t>recreation programs are intact, including fully-staffed golf </a:t>
            </a:r>
            <a:r>
              <a:rPr lang="en-US" sz="1400" dirty="0" smtClean="0"/>
              <a:t>courses</a:t>
            </a:r>
            <a:endParaRPr lang="en-US" sz="1800" dirty="0"/>
          </a:p>
          <a:p>
            <a:pPr lvl="1"/>
            <a:r>
              <a:rPr lang="en-US" sz="1400" dirty="0" smtClean="0"/>
              <a:t>City </a:t>
            </a:r>
            <a:r>
              <a:rPr lang="en-US" sz="1400" dirty="0"/>
              <a:t>pools, 5-mile Pond and all splash pads will be open during summer </a:t>
            </a:r>
            <a:r>
              <a:rPr lang="en-US" sz="1400" dirty="0" smtClean="0"/>
              <a:t>months</a:t>
            </a:r>
          </a:p>
          <a:p>
            <a:pPr lvl="1"/>
            <a:r>
              <a:rPr lang="en-US" sz="1400" dirty="0" smtClean="0"/>
              <a:t>Terraces </a:t>
            </a:r>
            <a:r>
              <a:rPr lang="en-US" sz="1400" dirty="0"/>
              <a:t>will be maintained across the City using the most cost effective labor available including Sheriff’s Crews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Zamboni lease and new golf maintenance equipment</a:t>
            </a:r>
          </a:p>
          <a:p>
            <a:pPr marL="393192" lvl="1" indent="0">
              <a:buNone/>
            </a:pPr>
            <a:endParaRPr lang="en-US" sz="1400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the Budget Buys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5386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1800" dirty="0" smtClean="0"/>
              <a:t>Libraries – </a:t>
            </a:r>
          </a:p>
          <a:p>
            <a:pPr lvl="1"/>
            <a:r>
              <a:rPr lang="en-US" sz="1400" dirty="0" smtClean="0"/>
              <a:t>Continued 30 hour schedule at all branches</a:t>
            </a:r>
            <a:endParaRPr lang="en-US" sz="1400" dirty="0"/>
          </a:p>
          <a:p>
            <a:pPr lvl="1"/>
            <a:r>
              <a:rPr lang="en-US" sz="1400" dirty="0" smtClean="0"/>
              <a:t>Programming </a:t>
            </a:r>
            <a:r>
              <a:rPr lang="en-US" sz="1400" dirty="0"/>
              <a:t>and outreach teams to address important Springfield issues and populations.  These include Adult Literacy and Lifelong Learning, After School, Civic and Community Engagement, Early Literacy and Workforce Development. </a:t>
            </a:r>
            <a:endParaRPr lang="en-US" sz="1400" dirty="0" smtClean="0"/>
          </a:p>
          <a:p>
            <a:pPr lvl="0"/>
            <a:endParaRPr lang="en-US" sz="1800" dirty="0"/>
          </a:p>
          <a:p>
            <a:pPr lvl="0"/>
            <a:r>
              <a:rPr lang="en-US" sz="1800" dirty="0" smtClean="0"/>
              <a:t>Health </a:t>
            </a:r>
            <a:r>
              <a:rPr lang="en-US" sz="1800" dirty="0"/>
              <a:t>and Human Service </a:t>
            </a:r>
            <a:r>
              <a:rPr lang="en-US" sz="1800" dirty="0" smtClean="0"/>
              <a:t>Division-</a:t>
            </a:r>
          </a:p>
          <a:p>
            <a:pPr lvl="1"/>
            <a:r>
              <a:rPr lang="en-US" sz="1400" dirty="0" smtClean="0"/>
              <a:t>Fully –staffed Nursing staff, Community Health Advocates, Public Health Educators and Mediators to determine </a:t>
            </a:r>
            <a:r>
              <a:rPr lang="en-US" sz="1400" dirty="0"/>
              <a:t>the health and human services needs of </a:t>
            </a:r>
            <a:r>
              <a:rPr lang="en-US" sz="1400" dirty="0" smtClean="0"/>
              <a:t>residents 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 smtClean="0"/>
              <a:t>Department </a:t>
            </a:r>
            <a:r>
              <a:rPr lang="en-US" sz="1800" dirty="0"/>
              <a:t>of Planning and Economic </a:t>
            </a:r>
            <a:r>
              <a:rPr lang="en-US" sz="1800" dirty="0" smtClean="0"/>
              <a:t>Development-</a:t>
            </a:r>
          </a:p>
          <a:p>
            <a:pPr lvl="1"/>
            <a:r>
              <a:rPr lang="en-US" sz="1400" dirty="0" smtClean="0"/>
              <a:t>Fully-staffed </a:t>
            </a:r>
            <a:r>
              <a:rPr lang="en-US" sz="1400" dirty="0"/>
              <a:t>to continue all development and recovery activities that will move </a:t>
            </a:r>
            <a:r>
              <a:rPr lang="en-US" sz="1400" dirty="0" smtClean="0"/>
              <a:t>the </a:t>
            </a:r>
            <a:r>
              <a:rPr lang="en-US" sz="1400" dirty="0"/>
              <a:t>City forward</a:t>
            </a:r>
            <a:r>
              <a:rPr lang="en-US" sz="1400" dirty="0" smtClean="0"/>
              <a:t>.</a:t>
            </a:r>
          </a:p>
          <a:p>
            <a:pPr marL="393192" lvl="1" indent="0">
              <a:buNone/>
            </a:pPr>
            <a:endParaRPr lang="en-US" sz="1800" dirty="0"/>
          </a:p>
          <a:p>
            <a:pPr lvl="0"/>
            <a:r>
              <a:rPr lang="en-US" sz="1800" dirty="0" smtClean="0"/>
              <a:t>City  Council/ Clerk – </a:t>
            </a:r>
          </a:p>
          <a:p>
            <a:pPr lvl="1"/>
            <a:r>
              <a:rPr lang="en-US" sz="1400" dirty="0" smtClean="0"/>
              <a:t>A staff position </a:t>
            </a:r>
            <a:r>
              <a:rPr lang="en-US" sz="1400" dirty="0"/>
              <a:t>has been added to </a:t>
            </a:r>
            <a:r>
              <a:rPr lang="en-US" sz="1400" dirty="0" smtClean="0"/>
              <a:t>assist </a:t>
            </a:r>
            <a:r>
              <a:rPr lang="en-US" sz="1400" dirty="0"/>
              <a:t>with the </a:t>
            </a:r>
            <a:r>
              <a:rPr lang="en-US" sz="1400" dirty="0" smtClean="0"/>
              <a:t>current staff’s workload and scheduling conflicts</a:t>
            </a:r>
          </a:p>
          <a:p>
            <a:pPr lvl="1"/>
            <a:r>
              <a:rPr lang="en-US" sz="1400" dirty="0" smtClean="0"/>
              <a:t>Software updates for efficient ordinance updates and fee tracking </a:t>
            </a:r>
          </a:p>
          <a:p>
            <a:pPr marL="109728" lv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the Budget Buys</a:t>
            </a:r>
          </a:p>
        </p:txBody>
      </p:sp>
    </p:spTree>
    <p:extLst>
      <p:ext uri="{BB962C8B-B14F-4D97-AF65-F5344CB8AC3E}">
        <p14:creationId xmlns:p14="http://schemas.microsoft.com/office/powerpoint/2010/main" val="131115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FY15 Projected Budget Gap</a:t>
            </a:r>
          </a:p>
          <a:p>
            <a:pPr marL="109728" indent="0" eaLnBrk="1" hangingPunct="1">
              <a:lnSpc>
                <a:spcPct val="90000"/>
              </a:lnSpc>
              <a:buNone/>
              <a:defRPr/>
            </a:pPr>
            <a:endParaRPr lang="en-US" sz="2400" dirty="0"/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Levy Ceiling Growth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State Support</a:t>
            </a:r>
            <a:endParaRPr lang="en-US" sz="2400" dirty="0"/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Revenue Increases</a:t>
            </a:r>
          </a:p>
          <a:p>
            <a:pPr>
              <a:lnSpc>
                <a:spcPct val="90000"/>
              </a:lnSpc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Spending Reductions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FY15 Initiatives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marL="109728" indent="0" eaLnBrk="1" hangingPunct="1">
              <a:lnSpc>
                <a:spcPct val="90000"/>
              </a:lnSpc>
              <a:buNone/>
              <a:defRPr/>
            </a:pP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1C4E1-647D-463E-B1C7-EDE8BC019777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0B467A-358E-46B9-BD28-1CDC8E9580AF}" type="slidenum">
              <a:rPr lang="en-US" smtClean="0"/>
              <a:pPr eaLnBrk="1" hangingPunct="1"/>
              <a:t>2</a:t>
            </a:fld>
            <a:endParaRPr 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MYFP Deficit= $17.03 million</a:t>
            </a:r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 smtClean="0"/>
              <a:t>Revenue Assumptions Level from State and Taxes</a:t>
            </a:r>
          </a:p>
          <a:p>
            <a:pPr lvl="1">
              <a:defRPr/>
            </a:pPr>
            <a:r>
              <a:rPr lang="en-US" sz="2400" dirty="0" smtClean="0"/>
              <a:t>Expense Assumptions include growth of 2.5% </a:t>
            </a:r>
          </a:p>
          <a:p>
            <a:pPr lvl="1">
              <a:defRPr/>
            </a:pPr>
            <a:r>
              <a:rPr lang="en-US" sz="2400" dirty="0" smtClean="0"/>
              <a:t>One Time Revenue from FY14 not included ($10M)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Department Requests grew gap to $21.7 million including</a:t>
            </a:r>
            <a:endParaRPr lang="en-US" sz="2400" dirty="0"/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19B5B2-63D7-4334-A630-70788AC0E995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5BF75C-DA7B-4A39-9F38-204757BD9547}" type="slidenum">
              <a:rPr lang="en-US" smtClean="0"/>
              <a:pPr eaLnBrk="1" hangingPunct="1"/>
              <a:t>3</a:t>
            </a:fld>
            <a:endParaRPr lang="en-US" dirty="0" smtClean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 u="sng" dirty="0" smtClean="0"/>
              <a:t>FY15 Projected Budget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4C7B3-F7A4-4F08-80F8-BD2B13BFD7D8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C717-7B00-4919-B7D4-8FB64AB4F15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u="sng" dirty="0" smtClean="0"/>
              <a:t>Decisions  </a:t>
            </a:r>
            <a:r>
              <a:rPr lang="en-US" sz="4000" i="1" u="sng" dirty="0"/>
              <a:t>Used to Balance</a:t>
            </a:r>
            <a:endParaRPr lang="en-US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756" y="1524000"/>
            <a:ext cx="4686300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81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D26B05-9162-400D-9C67-E012DBA97225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A59F8E-577E-42D0-9A07-21957D95D928}" type="slidenum">
              <a:rPr lang="en-US" smtClean="0"/>
              <a:pPr eaLnBrk="1" hangingPunct="1"/>
              <a:t>5</a:t>
            </a:fld>
            <a:endParaRPr lang="en-US" dirty="0" smtClean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Tax Levy – </a:t>
            </a:r>
            <a:br>
              <a:rPr lang="en-US" sz="3600" dirty="0" smtClean="0"/>
            </a:br>
            <a:r>
              <a:rPr lang="en-US" sz="3600" dirty="0" smtClean="0"/>
              <a:t>Ceiling Growth 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2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2243138"/>
            <a:ext cx="726757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F767E8-E9B9-4D8D-A970-74B7E60B2FC9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BDD527-AB6C-4038-A4C1-11C072BB2824}" type="slidenum">
              <a:rPr lang="en-US" smtClean="0"/>
              <a:pPr eaLnBrk="1" hangingPunct="1"/>
              <a:t>6</a:t>
            </a:fld>
            <a:endParaRPr lang="en-US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Support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971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600" dirty="0"/>
              <a:t>The 2 main categories that make up the majority of State Aid are:</a:t>
            </a:r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sz="1600" dirty="0"/>
              <a:t>Chapter 70 – Funding for the School Department allocated formulaically by the State</a:t>
            </a:r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sz="1600" dirty="0"/>
              <a:t>Unrestricted General Government Aid (UGGA) – Our most flexible State funding that supports City Department operations</a:t>
            </a:r>
          </a:p>
          <a:p>
            <a:pPr lvl="1">
              <a:defRPr/>
            </a:pPr>
            <a:endParaRPr lang="en-US" sz="16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600" dirty="0"/>
              <a:t>Based </a:t>
            </a:r>
            <a:r>
              <a:rPr lang="en-US" sz="1600" dirty="0" smtClean="0"/>
              <a:t>on the Joint Resolution passed by the House and Senate the </a:t>
            </a:r>
            <a:r>
              <a:rPr lang="en-US" sz="1600" dirty="0"/>
              <a:t>City will </a:t>
            </a:r>
            <a:r>
              <a:rPr lang="en-US" sz="1600" dirty="0" smtClean="0"/>
              <a:t>benefit from </a:t>
            </a:r>
            <a:endParaRPr lang="en-US" sz="1600" dirty="0"/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sz="1600" dirty="0" smtClean="0"/>
              <a:t>Level funding for C.70 which is the same as the Governor filed. </a:t>
            </a:r>
            <a:endParaRPr lang="en-US" sz="1600" dirty="0"/>
          </a:p>
          <a:p>
            <a:pPr lvl="1">
              <a:defRPr/>
            </a:pPr>
            <a:endParaRPr lang="en-US" sz="1600" dirty="0"/>
          </a:p>
          <a:p>
            <a:pPr marL="742950" lvl="1" indent="-285750">
              <a:buFont typeface="Wingdings" pitchFamily="2" charset="2"/>
              <a:buChar char="Ø"/>
              <a:defRPr/>
            </a:pPr>
            <a:r>
              <a:rPr lang="en-US" sz="1600" dirty="0" smtClean="0"/>
              <a:t>2.77% </a:t>
            </a:r>
            <a:r>
              <a:rPr lang="en-US" sz="1600" u="sng" dirty="0" smtClean="0"/>
              <a:t>increase</a:t>
            </a:r>
            <a:r>
              <a:rPr lang="en-US" sz="1600" dirty="0" smtClean="0"/>
              <a:t> for UGGA </a:t>
            </a:r>
            <a:r>
              <a:rPr lang="en-US" sz="1600" dirty="0"/>
              <a:t>which is </a:t>
            </a:r>
            <a:r>
              <a:rPr lang="en-US" sz="1600" dirty="0" smtClean="0"/>
              <a:t>$908 thousand more </a:t>
            </a:r>
            <a:r>
              <a:rPr lang="en-US" sz="1600" dirty="0"/>
              <a:t>than </a:t>
            </a:r>
            <a:r>
              <a:rPr lang="en-US" sz="1600" dirty="0" smtClean="0"/>
              <a:t>the Governor filed.</a:t>
            </a:r>
            <a:endParaRPr lang="en-US" sz="1600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 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" y="1691185"/>
            <a:ext cx="9034463" cy="937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292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900" dirty="0"/>
              <a:t>Grow Levy Ceiling - </a:t>
            </a:r>
            <a:r>
              <a:rPr lang="en-US" sz="2900" dirty="0" smtClean="0"/>
              <a:t>$4,323,924</a:t>
            </a:r>
          </a:p>
          <a:p>
            <a:pPr>
              <a:buFont typeface="Wingdings" pitchFamily="2" charset="2"/>
              <a:buChar char="Ø"/>
            </a:pPr>
            <a:endParaRPr lang="en-US" sz="2900" dirty="0"/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Less Overlay Appropriation than last year </a:t>
            </a:r>
            <a:r>
              <a:rPr lang="en-US" sz="2900" dirty="0"/>
              <a:t>- </a:t>
            </a:r>
            <a:r>
              <a:rPr lang="en-US" sz="2900" dirty="0" smtClean="0"/>
              <a:t>$2,000,00</a:t>
            </a:r>
          </a:p>
          <a:p>
            <a:pPr>
              <a:buFont typeface="Wingdings" pitchFamily="2" charset="2"/>
              <a:buChar char="Ø"/>
            </a:pPr>
            <a:endParaRPr lang="en-US" sz="2900" dirty="0"/>
          </a:p>
          <a:p>
            <a:pPr>
              <a:buFont typeface="Wingdings" pitchFamily="2" charset="2"/>
              <a:buChar char="Ø"/>
            </a:pPr>
            <a:r>
              <a:rPr lang="en-US" sz="2900" dirty="0"/>
              <a:t>Additional State Aid over </a:t>
            </a:r>
            <a:r>
              <a:rPr lang="en-US" sz="2900" dirty="0" smtClean="0"/>
              <a:t>FY14- $908,976</a:t>
            </a:r>
          </a:p>
          <a:p>
            <a:pPr>
              <a:buFont typeface="Wingdings" pitchFamily="2" charset="2"/>
              <a:buChar char="Ø"/>
            </a:pPr>
            <a:endParaRPr lang="en-US" sz="2900" dirty="0"/>
          </a:p>
          <a:p>
            <a:pPr>
              <a:buFont typeface="Wingdings" pitchFamily="2" charset="2"/>
              <a:buChar char="Ø"/>
            </a:pPr>
            <a:r>
              <a:rPr lang="en-US" sz="2900" dirty="0"/>
              <a:t>Expected increase in number of building permits - $500,000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29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en-US" sz="2900" dirty="0" smtClean="0"/>
              <a:t>Penalties and Interest on Taxes - $300,000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itchFamily="2" charset="2"/>
              <a:buChar char="Ø"/>
            </a:pPr>
            <a:endParaRPr lang="en-US" sz="2900" dirty="0"/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Auction Revenue- $300,000</a:t>
            </a:r>
          </a:p>
          <a:p>
            <a:pPr>
              <a:buFont typeface="Wingdings" pitchFamily="2" charset="2"/>
              <a:buChar char="Ø"/>
            </a:pPr>
            <a:endParaRPr lang="en-US" sz="2900" dirty="0"/>
          </a:p>
          <a:p>
            <a:pPr marL="365760" lvl="1" indent="-256032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en-US" sz="2900" dirty="0"/>
              <a:t>Penalties and Interest on Tax Title Property- $250,000</a:t>
            </a:r>
          </a:p>
          <a:p>
            <a:pPr marL="109728" indent="0">
              <a:buNone/>
            </a:pPr>
            <a:endParaRPr lang="en-US" sz="2900" dirty="0"/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Fire Inspection Fees - $200,000</a:t>
            </a:r>
          </a:p>
          <a:p>
            <a:pPr>
              <a:buFont typeface="Wingdings" pitchFamily="2" charset="2"/>
              <a:buChar char="Ø"/>
            </a:pPr>
            <a:endParaRPr lang="en-US" sz="2900" dirty="0" smtClean="0"/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Business </a:t>
            </a:r>
            <a:r>
              <a:rPr lang="en-US" sz="2900" dirty="0"/>
              <a:t>Entertainment Fees - $145,000</a:t>
            </a:r>
          </a:p>
          <a:p>
            <a:pPr marL="109728" indent="0">
              <a:buNone/>
            </a:pPr>
            <a:endParaRPr lang="en-US" sz="2900" dirty="0" smtClean="0"/>
          </a:p>
          <a:p>
            <a:pPr>
              <a:buFont typeface="Wingdings" pitchFamily="2" charset="2"/>
              <a:buChar char="Ø"/>
            </a:pPr>
            <a:endParaRPr lang="en-US" sz="2900" dirty="0" smtClean="0"/>
          </a:p>
          <a:p>
            <a:pPr>
              <a:buFont typeface="Wingdings" pitchFamily="2" charset="2"/>
              <a:buChar char="Ø"/>
            </a:pPr>
            <a:endParaRPr lang="en-US" sz="2900" dirty="0"/>
          </a:p>
          <a:p>
            <a:pPr marL="109728" indent="0">
              <a:buNone/>
            </a:pPr>
            <a:endParaRPr lang="en-US" sz="2900" dirty="0"/>
          </a:p>
          <a:p>
            <a:pPr>
              <a:buFont typeface="Wingdings" pitchFamily="2" charset="2"/>
              <a:buChar char="Ø"/>
            </a:pPr>
            <a:endParaRPr lang="en-US" sz="2900" dirty="0"/>
          </a:p>
          <a:p>
            <a:pPr marL="109728" indent="0">
              <a:buNone/>
            </a:pPr>
            <a:endParaRPr lang="en-US" sz="2900" dirty="0"/>
          </a:p>
          <a:p>
            <a:pPr>
              <a:buFont typeface="Wingdings" pitchFamily="2" charset="2"/>
              <a:buChar char="Ø"/>
            </a:pPr>
            <a:endParaRPr lang="en-US" sz="1600" dirty="0"/>
          </a:p>
          <a:p>
            <a:pPr>
              <a:buFont typeface="Wingdings" pitchFamily="2" charset="2"/>
              <a:buChar char="Ø"/>
            </a:pPr>
            <a:endParaRPr lang="en-US" sz="1600" dirty="0"/>
          </a:p>
          <a:p>
            <a:pPr>
              <a:buFont typeface="Wingdings" pitchFamily="2" charset="2"/>
              <a:buChar char="Ø"/>
            </a:pPr>
            <a:endParaRPr lang="en-US" sz="1600" dirty="0" smtClean="0"/>
          </a:p>
          <a:p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5F1527-613A-4FFA-B815-8550E4D14E06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2D4813-3BB1-4BC9-BB4D-11B978E8764E}" type="slidenum">
              <a:rPr lang="en-US" smtClean="0"/>
              <a:pPr eaLnBrk="1" hangingPunct="1"/>
              <a:t>7</a:t>
            </a:fld>
            <a:endParaRPr lang="en-US" dirty="0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87363"/>
          </a:xfrm>
        </p:spPr>
        <p:txBody>
          <a:bodyPr>
            <a:normAutofit fontScale="90000"/>
          </a:bodyPr>
          <a:lstStyle/>
          <a:p>
            <a:r>
              <a:rPr lang="en-US" sz="2800" i="1" u="sng" dirty="0" smtClean="0"/>
              <a:t>Revenue Increases</a:t>
            </a: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2462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sz="1600" dirty="0" smtClean="0"/>
          </a:p>
          <a:p>
            <a:pPr>
              <a:buFont typeface="Wingdings" pitchFamily="2" charset="2"/>
              <a:buChar char="Ø"/>
              <a:defRPr/>
            </a:pPr>
            <a:endParaRPr lang="en-US" sz="16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/>
              <a:t>Strategically </a:t>
            </a:r>
            <a:r>
              <a:rPr lang="en-US" sz="1600" dirty="0" smtClean="0"/>
              <a:t>reduced budget based on historical spending- $1,412,511</a:t>
            </a: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 smtClean="0"/>
              <a:t>Offset salaries to grants - $635,004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 smtClean="0"/>
              <a:t>Debt Schedule Reduction - $2,668,864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1600" dirty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School Department Assistance</a:t>
            </a:r>
            <a:endParaRPr lang="en-US" sz="1600" dirty="0"/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Quebec Team - $1,719,807</a:t>
            </a:r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Indirect Cost Rate on School Grants - $1,050,000</a:t>
            </a:r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School Transportation - $1,058,164</a:t>
            </a:r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McKinney Vento Transportation Reimbursement  - $900,000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16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 smtClean="0"/>
              <a:t>Pay-Go </a:t>
            </a:r>
            <a:endParaRPr lang="en-US" sz="1600" dirty="0"/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600" dirty="0"/>
              <a:t>Use unexpended pay-go funds  - </a:t>
            </a:r>
            <a:r>
              <a:rPr lang="en-US" sz="1600" dirty="0" smtClean="0"/>
              <a:t>$ 1,083,419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600" dirty="0" smtClean="0"/>
              <a:t>Use of WMECO Settlement - $1,334,560</a:t>
            </a:r>
          </a:p>
          <a:p>
            <a:pPr marL="109728" indent="0">
              <a:buNone/>
              <a:defRPr/>
            </a:pPr>
            <a:endParaRPr lang="en-US" sz="2000" dirty="0"/>
          </a:p>
          <a:p>
            <a:pPr lvl="1">
              <a:buFont typeface="Courier New" pitchFamily="49" charset="0"/>
              <a:buChar char="o"/>
            </a:pPr>
            <a:endParaRPr lang="en-US" sz="1400" dirty="0" smtClean="0"/>
          </a:p>
          <a:p>
            <a:pPr lvl="1">
              <a:buFont typeface="Courier New" pitchFamily="49" charset="0"/>
              <a:buChar char="o"/>
            </a:pPr>
            <a:endParaRPr lang="en-US" sz="1400" dirty="0"/>
          </a:p>
          <a:p>
            <a:pPr>
              <a:buFont typeface="Wingdings" pitchFamily="2" charset="2"/>
              <a:buChar char="Ø"/>
              <a:defRPr/>
            </a:pPr>
            <a:endParaRPr lang="en-US" sz="1600" dirty="0" smtClean="0"/>
          </a:p>
          <a:p>
            <a:pPr>
              <a:buFont typeface="Wingdings" pitchFamily="2" charset="2"/>
              <a:buChar char="Ø"/>
              <a:defRPr/>
            </a:pP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endParaRPr lang="en-US" sz="16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1600" dirty="0" smtClean="0"/>
          </a:p>
          <a:p>
            <a:pPr marL="0" indent="0">
              <a:buFontTx/>
              <a:buNone/>
              <a:defRPr/>
            </a:pPr>
            <a:endParaRPr lang="en-US" sz="1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3EBECF-E36A-43EC-AEA2-8C9345AC016F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AD1590-C5AE-47C3-9672-9BEAB6875392}" type="slidenum">
              <a:rPr lang="en-US" smtClean="0"/>
              <a:pPr eaLnBrk="1" hangingPunct="1"/>
              <a:t>8</a:t>
            </a:fld>
            <a:endParaRPr lang="en-US" dirty="0" smtClean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sz="2800" i="1" u="sng" dirty="0" smtClean="0"/>
              <a:t>Spending Reductions–  All Departments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1600" dirty="0" smtClean="0"/>
              <a:t>Use </a:t>
            </a:r>
            <a:r>
              <a:rPr lang="en-US" sz="1600" dirty="0"/>
              <a:t>Enterprise Fund </a:t>
            </a:r>
            <a:r>
              <a:rPr lang="en-US" sz="1600" dirty="0" smtClean="0"/>
              <a:t>Retained Earnings </a:t>
            </a:r>
            <a:r>
              <a:rPr lang="en-US" sz="1600" dirty="0"/>
              <a:t>from FY13 to offset General Fund Appropriation - $</a:t>
            </a:r>
            <a:r>
              <a:rPr lang="en-US" sz="1600" dirty="0" smtClean="0"/>
              <a:t>200,000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 smtClean="0"/>
              <a:t>Reduction in Health Insurance from lower than expected rates - $851,657</a:t>
            </a: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endParaRPr lang="en-US" sz="16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 smtClean="0"/>
              <a:t>Less Reserves for Contingency - $50,000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 smtClean="0"/>
              <a:t>Strategically Manage Hiring for Increased Vacancy Savings - </a:t>
            </a:r>
            <a:r>
              <a:rPr lang="en-US" sz="1600" dirty="0" smtClean="0"/>
              <a:t>$</a:t>
            </a:r>
            <a:r>
              <a:rPr lang="en-US" sz="1600" dirty="0" smtClean="0"/>
              <a:t>20</a:t>
            </a:r>
            <a:r>
              <a:rPr lang="en-US" sz="1600" dirty="0" smtClean="0"/>
              <a:t>0,000  </a:t>
            </a: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endParaRPr lang="en-US" sz="1600" dirty="0"/>
          </a:p>
          <a:p>
            <a:pPr>
              <a:buFont typeface="Wingdings" pitchFamily="2" charset="2"/>
              <a:buChar char="Ø"/>
              <a:defRPr/>
            </a:pPr>
            <a:endParaRPr lang="en-US" sz="16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1600" dirty="0" smtClean="0"/>
          </a:p>
          <a:p>
            <a:pPr marL="0" indent="0">
              <a:buFontTx/>
              <a:buNone/>
              <a:defRPr/>
            </a:pPr>
            <a:endParaRPr lang="en-US" sz="1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3EBECF-E36A-43EC-AEA2-8C9345AC016F}" type="datetime1">
              <a:rPr lang="en-US" smtClean="0"/>
              <a:t>5/19/2014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AD1590-C5AE-47C3-9672-9BEAB6875392}" type="slidenum">
              <a:rPr lang="en-US" smtClean="0"/>
              <a:pPr eaLnBrk="1" hangingPunct="1"/>
              <a:t>9</a:t>
            </a:fld>
            <a:endParaRPr lang="en-US" dirty="0" smtClean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sz="2800" i="1" u="sng" dirty="0" smtClean="0"/>
              <a:t>Spending Reductions–  All Departments </a:t>
            </a:r>
          </a:p>
        </p:txBody>
      </p:sp>
    </p:spTree>
    <p:extLst>
      <p:ext uri="{BB962C8B-B14F-4D97-AF65-F5344CB8AC3E}">
        <p14:creationId xmlns:p14="http://schemas.microsoft.com/office/powerpoint/2010/main" val="32009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3005</TotalTime>
  <Words>886</Words>
  <Application>Microsoft Office PowerPoint</Application>
  <PresentationFormat>On-screen Show (4:3)</PresentationFormat>
  <Paragraphs>191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PowerPoint Presentation</vt:lpstr>
      <vt:lpstr>Agenda</vt:lpstr>
      <vt:lpstr>FY15 Projected Budget Gap</vt:lpstr>
      <vt:lpstr>Decisions  Used to Balance</vt:lpstr>
      <vt:lpstr>  Tax Levy –  Ceiling Growth   </vt:lpstr>
      <vt:lpstr>State Support</vt:lpstr>
      <vt:lpstr>Revenue Increases</vt:lpstr>
      <vt:lpstr>Spending Reductions–  All Departments </vt:lpstr>
      <vt:lpstr>Spending Reductions–  All Departments </vt:lpstr>
      <vt:lpstr>One – Time Revenue </vt:lpstr>
      <vt:lpstr>PowerPoint Presentation</vt:lpstr>
      <vt:lpstr>PowerPoint Presentation</vt:lpstr>
      <vt:lpstr>PowerPoint Presentation</vt:lpstr>
      <vt:lpstr>What the Budget Buys</vt:lpstr>
      <vt:lpstr>What the Budget Buys</vt:lpstr>
      <vt:lpstr>What the Budget Buys</vt:lpstr>
    </vt:vector>
  </TitlesOfParts>
  <Company>MIS-Dept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</dc:creator>
  <cp:lastModifiedBy>Winkler, Jennifer</cp:lastModifiedBy>
  <cp:revision>152</cp:revision>
  <cp:lastPrinted>2013-05-29T14:39:27Z</cp:lastPrinted>
  <dcterms:created xsi:type="dcterms:W3CDTF">2010-11-15T17:52:37Z</dcterms:created>
  <dcterms:modified xsi:type="dcterms:W3CDTF">2014-05-19T13:17:29Z</dcterms:modified>
</cp:coreProperties>
</file>