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24" r:id="rId2"/>
    <p:sldId id="2542" r:id="rId3"/>
    <p:sldId id="2552" r:id="rId4"/>
    <p:sldId id="2554" r:id="rId5"/>
    <p:sldId id="2610" r:id="rId6"/>
    <p:sldId id="2583" r:id="rId7"/>
    <p:sldId id="2545" r:id="rId8"/>
    <p:sldId id="2586" r:id="rId9"/>
    <p:sldId id="2587" r:id="rId10"/>
    <p:sldId id="2576" r:id="rId11"/>
    <p:sldId id="2588" r:id="rId12"/>
    <p:sldId id="2589" r:id="rId13"/>
    <p:sldId id="2590" r:id="rId14"/>
    <p:sldId id="2599" r:id="rId15"/>
    <p:sldId id="2608" r:id="rId16"/>
    <p:sldId id="2591" r:id="rId17"/>
    <p:sldId id="2592" r:id="rId18"/>
    <p:sldId id="2594" r:id="rId19"/>
    <p:sldId id="2600" r:id="rId20"/>
    <p:sldId id="2602" r:id="rId21"/>
    <p:sldId id="2601" r:id="rId22"/>
    <p:sldId id="2593" r:id="rId23"/>
    <p:sldId id="2603" r:id="rId24"/>
    <p:sldId id="2604" r:id="rId25"/>
    <p:sldId id="2609" r:id="rId26"/>
    <p:sldId id="2605" r:id="rId27"/>
    <p:sldId id="2606" r:id="rId28"/>
    <p:sldId id="2596" r:id="rId29"/>
    <p:sldId id="2607" r:id="rId30"/>
    <p:sldId id="2611" r:id="rId31"/>
    <p:sldId id="2597" r:id="rId32"/>
    <p:sldId id="2598" r:id="rId33"/>
    <p:sldId id="2584" r:id="rId34"/>
    <p:sldId id="2585" r:id="rId35"/>
  </p:sldIdLst>
  <p:sldSz cx="12192000" cy="6858000"/>
  <p:notesSz cx="7011988" cy="9297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AAB0"/>
    <a:srgbClr val="3B7579"/>
    <a:srgbClr val="AAD3D6"/>
    <a:srgbClr val="418287"/>
    <a:srgbClr val="DFE3E9"/>
    <a:srgbClr val="1F1F26"/>
    <a:srgbClr val="D6DBE2"/>
    <a:srgbClr val="CCD2DA"/>
    <a:srgbClr val="BBC3CD"/>
    <a:srgbClr val="D3D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034" autoAdjust="0"/>
  </p:normalViewPr>
  <p:slideViewPr>
    <p:cSldViewPr snapToGrid="0" snapToObjects="1" showGuides="1">
      <p:cViewPr varScale="1">
        <p:scale>
          <a:sx n="90" d="100"/>
          <a:sy n="90" d="100"/>
        </p:scale>
        <p:origin x="126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5136"/>
    </p:cViewPr>
  </p:sorterViewPr>
  <p:notesViewPr>
    <p:cSldViewPr snapToGrid="0" snapToObject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18837-64B5-4E20-83A5-89B993CB3C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C2A4FB-A56B-4413-A08B-0E9894B98B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837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0248B25D-8766-427E-8C9E-4845048D8DFC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77F36-950D-4655-BC4A-F80BE1DBF7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C246FD-229D-4B04-9855-212AD8D784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8DA8A28B-0568-4092-BB1A-13C9B073E3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837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426F439B-391B-4B41-826A-951FCF412C34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80062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96" tIns="46598" rIns="93196" bIns="4659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</p:spPr>
        <p:txBody>
          <a:bodyPr vert="horz" lIns="93196" tIns="46598" rIns="93196" bIns="4659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3CFA0038-7055-434C-B6C4-B8C69565C6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6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9188" cy="34877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64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00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191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58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437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334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655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00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059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733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053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037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4582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5493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449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265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626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112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61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7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38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2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09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46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30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19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0" y="1539433"/>
            <a:ext cx="8866207" cy="53185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CAE461-C0B1-40CE-96C7-BF817A2EA31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1995" cy="6857999"/>
          </a:xfrm>
          <a:custGeom>
            <a:avLst/>
            <a:gdLst>
              <a:gd name="connsiteX0" fmla="*/ 0 w 12191995"/>
              <a:gd name="connsiteY0" fmla="*/ 0 h 6857999"/>
              <a:gd name="connsiteX1" fmla="*/ 12191995 w 12191995"/>
              <a:gd name="connsiteY1" fmla="*/ 0 h 6857999"/>
              <a:gd name="connsiteX2" fmla="*/ 12191995 w 12191995"/>
              <a:gd name="connsiteY2" fmla="*/ 6857999 h 6857999"/>
              <a:gd name="connsiteX3" fmla="*/ 8866207 w 12191995"/>
              <a:gd name="connsiteY3" fmla="*/ 6857999 h 6857999"/>
              <a:gd name="connsiteX4" fmla="*/ 8866207 w 12191995"/>
              <a:gd name="connsiteY4" fmla="*/ 1539432 h 6857999"/>
              <a:gd name="connsiteX5" fmla="*/ 0 w 12191995"/>
              <a:gd name="connsiteY5" fmla="*/ 153943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5" h="6857999">
                <a:moveTo>
                  <a:pt x="0" y="0"/>
                </a:moveTo>
                <a:lnTo>
                  <a:pt x="12191995" y="0"/>
                </a:lnTo>
                <a:lnTo>
                  <a:pt x="12191995" y="6857999"/>
                </a:lnTo>
                <a:lnTo>
                  <a:pt x="8866207" y="6857999"/>
                </a:lnTo>
                <a:lnTo>
                  <a:pt x="8866207" y="1539432"/>
                </a:lnTo>
                <a:lnTo>
                  <a:pt x="0" y="15394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02421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90444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094402" y="1819845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3994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4867539"/>
            <a:ext cx="2239803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Agenda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34413" y="812800"/>
            <a:ext cx="3557587" cy="52324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76854" y="879710"/>
            <a:ext cx="3983858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76854" y="1956155"/>
            <a:ext cx="3983858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76854" y="3032600"/>
            <a:ext cx="3983858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854" y="4109045"/>
            <a:ext cx="3983858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854" y="5185490"/>
            <a:ext cx="3983858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2D435A30-7C8E-4847-B027-91CBFA1592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27730" y="87971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38" name="Text Placeholder 30">
            <a:extLst>
              <a:ext uri="{FF2B5EF4-FFF2-40B4-BE49-F238E27FC236}">
                <a16:creationId xmlns:a16="http://schemas.microsoft.com/office/drawing/2014/main" id="{819BB324-34C6-4FF7-8780-D294AC6EC5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27730" y="1956155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43B3C496-FB0A-4924-A341-696D17E2D9C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27730" y="303260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FEACD5FF-800E-4BB0-82F3-2E0AEF121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27730" y="4109045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4</a:t>
            </a:r>
          </a:p>
        </p:txBody>
      </p:sp>
      <p:sp>
        <p:nvSpPr>
          <p:cNvPr id="41" name="Text Placeholder 30">
            <a:extLst>
              <a:ext uri="{FF2B5EF4-FFF2-40B4-BE49-F238E27FC236}">
                <a16:creationId xmlns:a16="http://schemas.microsoft.com/office/drawing/2014/main" id="{58B97284-E1BE-4DCD-9CC1-C441D1A857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27730" y="518549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5</a:t>
            </a:r>
          </a:p>
        </p:txBody>
      </p:sp>
      <p:sp>
        <p:nvSpPr>
          <p:cNvPr id="42" name="Shape 62">
            <a:extLst>
              <a:ext uri="{FF2B5EF4-FFF2-40B4-BE49-F238E27FC236}">
                <a16:creationId xmlns:a16="http://schemas.microsoft.com/office/drawing/2014/main" id="{79517603-8FAC-41C9-B5BE-3F8BA7D93CE6}"/>
              </a:ext>
            </a:extLst>
          </p:cNvPr>
          <p:cNvSpPr/>
          <p:nvPr userDrawn="1"/>
        </p:nvSpPr>
        <p:spPr>
          <a:xfrm rot="16200000" flipV="1">
            <a:off x="965155" y="389954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428314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643" y="1691472"/>
            <a:ext cx="4385841" cy="1325563"/>
          </a:xfrm>
        </p:spPr>
        <p:txBody>
          <a:bodyPr anchor="b"/>
          <a:lstStyle>
            <a:lvl1pPr algn="r"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500437"/>
            <a:ext cx="12192000" cy="33575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69843" y="1690688"/>
            <a:ext cx="4155432" cy="1325562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69843" y="1227698"/>
            <a:ext cx="4155432" cy="382749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93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8" y="1193765"/>
            <a:ext cx="438584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4947" y="2632337"/>
            <a:ext cx="4385841" cy="33575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0816" y="2540529"/>
            <a:ext cx="3046302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9606" y="2540529"/>
            <a:ext cx="3023149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70525" y="2944813"/>
            <a:ext cx="3046413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69606" y="2944813"/>
            <a:ext cx="3023149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14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0525" y="1193765"/>
            <a:ext cx="6322230" cy="1325563"/>
          </a:xfrm>
        </p:spPr>
        <p:txBody>
          <a:bodyPr lIns="0" anchor="b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193765"/>
            <a:ext cx="5230788" cy="479613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0816" y="2540529"/>
            <a:ext cx="3046302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9606" y="2540529"/>
            <a:ext cx="3023149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70525" y="2944813"/>
            <a:ext cx="3046413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69606" y="2944813"/>
            <a:ext cx="3023149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03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009"/>
            <a:ext cx="3416928" cy="2884911"/>
          </a:xfrm>
        </p:spPr>
        <p:txBody>
          <a:bodyPr lIns="0" anchor="t">
            <a:normAutofit/>
          </a:bodyPr>
          <a:lstStyle>
            <a:lvl1pPr algn="r">
              <a:defRPr sz="40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10875" y="1809009"/>
            <a:ext cx="368602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52175" y="1809009"/>
            <a:ext cx="3658010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10572" y="2213293"/>
            <a:ext cx="3686159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52175" y="2213293"/>
            <a:ext cx="3658010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64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687089"/>
            <a:ext cx="4297212" cy="3449109"/>
          </a:xfrm>
          <a:solidFill>
            <a:schemeClr val="accent2"/>
          </a:solidFill>
        </p:spPr>
        <p:txBody>
          <a:bodyPr vert="horz" lIns="0" tIns="45720" rIns="324000" bIns="45720" rtlCol="0" anchor="ctr">
            <a:normAutofit/>
          </a:bodyPr>
          <a:lstStyle>
            <a:lvl1pPr>
              <a:defRPr lang="en-US" sz="4000" dirty="0">
                <a:latin typeface="+mj-lt"/>
              </a:defRPr>
            </a:lvl1pPr>
          </a:lstStyle>
          <a:p>
            <a:pPr marL="0" lvl="0" algn="r"/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68750" y="1687089"/>
            <a:ext cx="368602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52175" y="1687089"/>
            <a:ext cx="3658010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68447" y="2091373"/>
            <a:ext cx="3686159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52175" y="2091373"/>
            <a:ext cx="3658010" cy="3044825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hape 62">
            <a:extLst>
              <a:ext uri="{FF2B5EF4-FFF2-40B4-BE49-F238E27FC236}">
                <a16:creationId xmlns:a16="http://schemas.microsoft.com/office/drawing/2014/main" id="{22325F4A-8191-45D3-B031-5847B1E4B3AA}"/>
              </a:ext>
            </a:extLst>
          </p:cNvPr>
          <p:cNvSpPr/>
          <p:nvPr userDrawn="1"/>
        </p:nvSpPr>
        <p:spPr>
          <a:xfrm rot="16200000" flipV="1">
            <a:off x="3332057" y="133183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EEF041-4EFF-410A-AFB4-25A65B462B2D}"/>
              </a:ext>
            </a:extLst>
          </p:cNvPr>
          <p:cNvSpPr/>
          <p:nvPr userDrawn="1"/>
        </p:nvSpPr>
        <p:spPr>
          <a:xfrm>
            <a:off x="12087828" y="1675514"/>
            <a:ext cx="115747" cy="34491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44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687090"/>
            <a:ext cx="4568750" cy="1721802"/>
          </a:xfrm>
          <a:noFill/>
        </p:spPr>
        <p:txBody>
          <a:bodyPr lIns="0" rIns="324000" anchor="ctr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3408891"/>
            <a:ext cx="12203575" cy="3449109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>
              <a:latin typeface="+mn-lt"/>
            </a:endParaRP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68750" y="3666354"/>
            <a:ext cx="3448800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54055" y="3666354"/>
            <a:ext cx="3450265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68447" y="4070639"/>
            <a:ext cx="3448800" cy="2253961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54055" y="4070639"/>
            <a:ext cx="3450265" cy="2253961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hape 62">
            <a:extLst>
              <a:ext uri="{FF2B5EF4-FFF2-40B4-BE49-F238E27FC236}">
                <a16:creationId xmlns:a16="http://schemas.microsoft.com/office/drawing/2014/main" id="{DADD8B14-6C18-4FC5-89FD-62D525A444DB}"/>
              </a:ext>
            </a:extLst>
          </p:cNvPr>
          <p:cNvSpPr/>
          <p:nvPr userDrawn="1"/>
        </p:nvSpPr>
        <p:spPr>
          <a:xfrm rot="16200000" flipV="1">
            <a:off x="3332057" y="729943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9156155-C47D-47A0-A08D-DCAC4D742D3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214412" y="3805254"/>
            <a:ext cx="1935925" cy="185477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10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8" y="1193765"/>
            <a:ext cx="438584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4947" y="2632337"/>
            <a:ext cx="4385841" cy="33575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70816" y="2944854"/>
            <a:ext cx="3046302" cy="304504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0816" y="2540529"/>
            <a:ext cx="3046302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2C5FA2F-DD81-4A72-AB26-A4C663724F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69607" y="2944854"/>
            <a:ext cx="3046302" cy="304504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9606" y="2540529"/>
            <a:ext cx="3023149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</p:spTree>
    <p:extLst>
      <p:ext uri="{BB962C8B-B14F-4D97-AF65-F5344CB8AC3E}">
        <p14:creationId xmlns:p14="http://schemas.microsoft.com/office/powerpoint/2010/main" val="3970810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28658" y="836271"/>
            <a:ext cx="4263342" cy="5185458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57597" y="836271"/>
            <a:ext cx="4262400" cy="5185458"/>
          </a:xfrm>
          <a:solidFill>
            <a:schemeClr val="accent2"/>
          </a:solidFill>
        </p:spPr>
        <p:txBody>
          <a:bodyPr lIns="252000" tIns="144000" rIns="144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033" y="1659770"/>
            <a:ext cx="2558005" cy="1325563"/>
          </a:xfrm>
        </p:spPr>
        <p:txBody>
          <a:bodyPr anchor="t"/>
          <a:lstStyle>
            <a:lvl1pPr algn="r">
              <a:defRPr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6" name="Shape 62">
            <a:extLst>
              <a:ext uri="{FF2B5EF4-FFF2-40B4-BE49-F238E27FC236}">
                <a16:creationId xmlns:a16="http://schemas.microsoft.com/office/drawing/2014/main" id="{9EDA533D-03E6-4B64-A81C-A6F9E3301AB5}"/>
              </a:ext>
            </a:extLst>
          </p:cNvPr>
          <p:cNvSpPr/>
          <p:nvPr userDrawn="1"/>
        </p:nvSpPr>
        <p:spPr>
          <a:xfrm rot="16200000" flipV="1">
            <a:off x="965155" y="43498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217407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3206186"/>
            <a:ext cx="12192000" cy="3651813"/>
          </a:xfrm>
          <a:solidFill>
            <a:schemeClr val="accent2"/>
          </a:solidFill>
        </p:spPr>
        <p:txBody>
          <a:bodyPr lIns="5400000" tIns="216000" rIns="1800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8053" y="1775520"/>
            <a:ext cx="6435524" cy="1325563"/>
          </a:xfrm>
        </p:spPr>
        <p:txBody>
          <a:bodyPr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1836" y="836271"/>
            <a:ext cx="3523423" cy="518545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2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-1" y="1539432"/>
            <a:ext cx="8866207" cy="53185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CAE461-C0B1-40CE-96C7-BF817A2EA31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1995" cy="6857999"/>
          </a:xfrm>
          <a:custGeom>
            <a:avLst/>
            <a:gdLst>
              <a:gd name="connsiteX0" fmla="*/ 0 w 12191995"/>
              <a:gd name="connsiteY0" fmla="*/ 0 h 6857999"/>
              <a:gd name="connsiteX1" fmla="*/ 12191995 w 12191995"/>
              <a:gd name="connsiteY1" fmla="*/ 0 h 6857999"/>
              <a:gd name="connsiteX2" fmla="*/ 12191995 w 12191995"/>
              <a:gd name="connsiteY2" fmla="*/ 6857999 h 6857999"/>
              <a:gd name="connsiteX3" fmla="*/ 8866207 w 12191995"/>
              <a:gd name="connsiteY3" fmla="*/ 6857999 h 6857999"/>
              <a:gd name="connsiteX4" fmla="*/ 8866207 w 12191995"/>
              <a:gd name="connsiteY4" fmla="*/ 1539432 h 6857999"/>
              <a:gd name="connsiteX5" fmla="*/ 0 w 12191995"/>
              <a:gd name="connsiteY5" fmla="*/ 153943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5" h="6857999">
                <a:moveTo>
                  <a:pt x="0" y="0"/>
                </a:moveTo>
                <a:lnTo>
                  <a:pt x="12191995" y="0"/>
                </a:lnTo>
                <a:lnTo>
                  <a:pt x="12191995" y="6857999"/>
                </a:lnTo>
                <a:lnTo>
                  <a:pt x="8866207" y="6857999"/>
                </a:lnTo>
                <a:lnTo>
                  <a:pt x="8866207" y="1539432"/>
                </a:lnTo>
                <a:lnTo>
                  <a:pt x="0" y="15394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02421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90444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WWW.WEBSITENAME.COM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094402" y="1819845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0916583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78052" y="3206186"/>
            <a:ext cx="6435525" cy="2815543"/>
          </a:xfrm>
          <a:noFill/>
          <a:ln>
            <a:noFill/>
          </a:ln>
        </p:spPr>
        <p:txBody>
          <a:bodyPr lIns="0" tIns="216000" rIns="1800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8053" y="1775520"/>
            <a:ext cx="6435524" cy="1325563"/>
          </a:xfrm>
        </p:spPr>
        <p:txBody>
          <a:bodyPr lIns="0"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836271"/>
            <a:ext cx="3657059" cy="518545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28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45620" y="3428990"/>
            <a:ext cx="7446380" cy="3429009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59770"/>
            <a:ext cx="3085618" cy="1325563"/>
          </a:xfrm>
        </p:spPr>
        <p:txBody>
          <a:bodyPr lIns="0" anchor="t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6" name="Shape 62">
            <a:extLst>
              <a:ext uri="{FF2B5EF4-FFF2-40B4-BE49-F238E27FC236}">
                <a16:creationId xmlns:a16="http://schemas.microsoft.com/office/drawing/2014/main" id="{9EDA533D-03E6-4B64-A81C-A6F9E3301AB5}"/>
              </a:ext>
            </a:extLst>
          </p:cNvPr>
          <p:cNvSpPr/>
          <p:nvPr userDrawn="1"/>
        </p:nvSpPr>
        <p:spPr>
          <a:xfrm rot="16200000" flipV="1">
            <a:off x="965155" y="43498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F8596F-E730-47C4-86C3-F4A9B3F78268}"/>
              </a:ext>
            </a:extLst>
          </p:cNvPr>
          <p:cNvSpPr/>
          <p:nvPr userDrawn="1"/>
        </p:nvSpPr>
        <p:spPr>
          <a:xfrm>
            <a:off x="4745620" y="0"/>
            <a:ext cx="7446380" cy="3428990"/>
          </a:xfrm>
          <a:prstGeom prst="rect">
            <a:avLst/>
          </a:prstGeom>
          <a:solidFill>
            <a:schemeClr val="accent2"/>
          </a:solidFill>
        </p:spPr>
        <p:txBody>
          <a:bodyPr vert="horz" lIns="252000" tIns="144000" rIns="144000" bIns="4572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400" b="0" i="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E0AB4DF-4264-4631-9A72-72B25F9BEE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9078" y="987207"/>
            <a:ext cx="2837822" cy="382749"/>
          </a:xfrm>
        </p:spPr>
        <p:txBody>
          <a:bodyPr lIns="0" tIns="0" anchor="t">
            <a:norm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E3F0CD0-D764-45BB-9798-E9046593B3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51371" y="987208"/>
            <a:ext cx="3501106" cy="1397178"/>
          </a:xfrm>
        </p:spPr>
        <p:txBody>
          <a:bodyPr lIns="0" tIns="0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362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0"/>
            <a:ext cx="113538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F92C0C-7E68-45AE-8824-6858C68747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566452"/>
            <a:ext cx="5007015" cy="1440000"/>
          </a:xfrm>
          <a:solidFill>
            <a:schemeClr val="bg1"/>
          </a:solidFill>
        </p:spPr>
        <p:txBody>
          <a:bodyPr lIns="216000"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3602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0"/>
            <a:ext cx="113538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A10FA-D831-43AB-9DF1-EDB14480E3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-1478756"/>
            <a:ext cx="4572000" cy="118903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6320271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FBD120B-8377-4641-9618-9DD68265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05635"/>
            <a:ext cx="5845215" cy="1440000"/>
          </a:xfrm>
          <a:solidFill>
            <a:schemeClr val="bg1"/>
          </a:solidFill>
        </p:spPr>
        <p:txBody>
          <a:bodyPr lIns="792000"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40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41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solidFill>
            <a:schemeClr val="bg1"/>
          </a:solidFill>
        </p:spPr>
        <p:txBody>
          <a:bodyPr lIns="0"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7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54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1"/>
            <a:ext cx="11353800" cy="554736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solidFill>
            <a:schemeClr val="bg1"/>
          </a:solidFill>
        </p:spPr>
        <p:txBody>
          <a:bodyPr lIns="0"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611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853441"/>
            <a:ext cx="11353800" cy="515111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8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0" y="1539433"/>
            <a:ext cx="8866207" cy="5318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CAE461-C0B1-40CE-96C7-BF817A2EA31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1995" cy="6857999"/>
          </a:xfrm>
          <a:custGeom>
            <a:avLst/>
            <a:gdLst>
              <a:gd name="connsiteX0" fmla="*/ 0 w 12191995"/>
              <a:gd name="connsiteY0" fmla="*/ 0 h 6857999"/>
              <a:gd name="connsiteX1" fmla="*/ 12191995 w 12191995"/>
              <a:gd name="connsiteY1" fmla="*/ 0 h 6857999"/>
              <a:gd name="connsiteX2" fmla="*/ 12191995 w 12191995"/>
              <a:gd name="connsiteY2" fmla="*/ 6857999 h 6857999"/>
              <a:gd name="connsiteX3" fmla="*/ 8866207 w 12191995"/>
              <a:gd name="connsiteY3" fmla="*/ 6857999 h 6857999"/>
              <a:gd name="connsiteX4" fmla="*/ 8866207 w 12191995"/>
              <a:gd name="connsiteY4" fmla="*/ 1539432 h 6857999"/>
              <a:gd name="connsiteX5" fmla="*/ 0 w 12191995"/>
              <a:gd name="connsiteY5" fmla="*/ 153943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5" h="6857999">
                <a:moveTo>
                  <a:pt x="0" y="0"/>
                </a:moveTo>
                <a:lnTo>
                  <a:pt x="12191995" y="0"/>
                </a:lnTo>
                <a:lnTo>
                  <a:pt x="12191995" y="6857999"/>
                </a:lnTo>
                <a:lnTo>
                  <a:pt x="8866207" y="6857999"/>
                </a:lnTo>
                <a:lnTo>
                  <a:pt x="8866207" y="1539432"/>
                </a:lnTo>
                <a:lnTo>
                  <a:pt x="0" y="15394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02421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90444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094402" y="1819845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558850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4209" y="1203769"/>
            <a:ext cx="9563582" cy="5060062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F595BB60-922F-4254-AD20-DEA3FA4B7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208" y="339162"/>
            <a:ext cx="9563581" cy="823070"/>
          </a:xfrm>
          <a:noFill/>
        </p:spPr>
        <p:txBody>
          <a:bodyPr lIns="0"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657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6030" y="747000"/>
            <a:ext cx="10519940" cy="536400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2677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-16640" y="0"/>
            <a:ext cx="1137043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7634288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719574"/>
            <a:ext cx="24892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bg1"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48043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5831840" y="0"/>
            <a:ext cx="552195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71525"/>
            <a:ext cx="4699000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Section </a:t>
            </a:r>
            <a:br>
              <a:rPr lang="en-US" dirty="0"/>
            </a:br>
            <a:r>
              <a:rPr lang="en-US" dirty="0"/>
              <a:t>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554447"/>
            <a:ext cx="2489200" cy="3124198"/>
          </a:xfrm>
        </p:spPr>
        <p:txBody>
          <a:bodyPr bIns="0" anchor="b">
            <a:noAutofit/>
          </a:bodyPr>
          <a:lstStyle>
            <a:lvl1pPr marL="0" indent="0" algn="r">
              <a:buNone/>
              <a:defRPr sz="25000">
                <a:solidFill>
                  <a:schemeClr val="bg1"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717688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1" y="0"/>
            <a:ext cx="705612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71525"/>
            <a:ext cx="5257800" cy="1694180"/>
          </a:xfrm>
        </p:spPr>
        <p:txBody>
          <a:bodyPr lIns="0" anchor="t"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88BD7D8D-4534-4674-90CD-5444E7502E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02636" y="4463007"/>
            <a:ext cx="2489200" cy="3124198"/>
          </a:xfrm>
        </p:spPr>
        <p:txBody>
          <a:bodyPr bIns="0" anchor="b">
            <a:noAutofit/>
          </a:bodyPr>
          <a:lstStyle>
            <a:lvl1pPr marL="0" indent="0" algn="r">
              <a:buNone/>
              <a:defRPr sz="25000">
                <a:solidFill>
                  <a:schemeClr val="bg1">
                    <a:lumMod val="85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496879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FC75DEA4-0A76-480D-A95E-49B8E0DD97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35647" y="3145492"/>
            <a:ext cx="2489200" cy="3124198"/>
          </a:xfrm>
        </p:spPr>
        <p:txBody>
          <a:bodyPr bIns="0" anchor="b">
            <a:noAutofit/>
          </a:bodyPr>
          <a:lstStyle>
            <a:lvl1pPr marL="0" indent="0" algn="l">
              <a:buNone/>
              <a:defRPr sz="25000">
                <a:solidFill>
                  <a:srgbClr val="5DAAB0">
                    <a:alpha val="2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394370"/>
            <a:ext cx="7056121" cy="406926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1934210"/>
            <a:ext cx="5273040" cy="1694180"/>
          </a:xfrm>
        </p:spPr>
        <p:txBody>
          <a:bodyPr lIns="0" anchor="t"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7935321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-16640" y="1"/>
            <a:ext cx="12208639" cy="49072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59" y="2691447"/>
            <a:ext cx="6272321" cy="1694180"/>
          </a:xfrm>
        </p:spPr>
        <p:txBody>
          <a:bodyPr lIns="0" anchor="b">
            <a:noAutofit/>
          </a:bodyPr>
          <a:lstStyle>
            <a:lvl1pPr algn="l"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7A110188-91CF-42CE-9B0F-643DB15F9D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91826" y="2613057"/>
            <a:ext cx="2489200" cy="3124198"/>
          </a:xfrm>
        </p:spPr>
        <p:txBody>
          <a:bodyPr bIns="0" anchor="b">
            <a:noAutofit/>
          </a:bodyPr>
          <a:lstStyle>
            <a:lvl1pPr marL="0" indent="0" algn="l">
              <a:buNone/>
              <a:defRPr sz="25000">
                <a:solidFill>
                  <a:srgbClr val="3B7579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7630524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9791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6134100" y="0"/>
            <a:ext cx="6057900" cy="6857995"/>
          </a:xfrm>
          <a:prstGeom prst="rect">
            <a:avLst/>
          </a:prstGeom>
          <a:solidFill>
            <a:schemeClr val="accent2">
              <a:alpha val="99000"/>
            </a:schemeClr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/>
          <a:lstStyle>
            <a:lvl1pPr>
              <a:defRPr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00B58E1E-3AD1-467A-94AA-6578BE4756A3}"/>
              </a:ext>
            </a:extLst>
          </p:cNvPr>
          <p:cNvSpPr/>
          <p:nvPr userDrawn="1"/>
        </p:nvSpPr>
        <p:spPr>
          <a:xfrm rot="16200000" flipV="1">
            <a:off x="965155" y="1829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87422" y="1038724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87422" y="2330235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87422" y="3621746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87422" y="4913257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278528"/>
            <a:ext cx="4008438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6849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64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0"/>
            <a:ext cx="6057900" cy="6857995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/>
          <a:lstStyle>
            <a:lvl1pPr>
              <a:defRPr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00B58E1E-3AD1-467A-94AA-6578BE4756A3}"/>
              </a:ext>
            </a:extLst>
          </p:cNvPr>
          <p:cNvSpPr/>
          <p:nvPr userDrawn="1"/>
        </p:nvSpPr>
        <p:spPr>
          <a:xfrm rot="16200000" flipV="1">
            <a:off x="965155" y="1829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278528"/>
            <a:ext cx="4008438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90155" y="1042384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44A0EDB5-B80A-4225-9741-99690ADBCE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90155" y="2331743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5C18081-A6EE-421D-96AC-0A7FA46F74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90155" y="3621102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1D21CB0A-3210-4B51-85A0-5111AEBA21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790155" y="4910461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44426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38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78736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666759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094402" y="396160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99E7C9A1-D1C2-4923-B0AE-127044646A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66207" y="0"/>
            <a:ext cx="3325792" cy="685800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285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34DECF-152F-4E39-AD49-1ADCE9F759D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41375" y="3097232"/>
            <a:ext cx="4008120" cy="2742196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>
            <a:normAutofit/>
          </a:bodyPr>
          <a:lstStyle>
            <a:lvl1pPr>
              <a:defRPr sz="4000" b="1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37508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00B58E1E-3AD1-467A-94AA-6578BE4756A3}"/>
              </a:ext>
            </a:extLst>
          </p:cNvPr>
          <p:cNvSpPr/>
          <p:nvPr userDrawn="1"/>
        </p:nvSpPr>
        <p:spPr>
          <a:xfrm rot="16200000" flipV="1">
            <a:off x="965155" y="1829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90155" y="1042384"/>
            <a:ext cx="804759" cy="804759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44A0EDB5-B80A-4225-9741-99690ADBCE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90155" y="2331743"/>
            <a:ext cx="804759" cy="804759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5C18081-A6EE-421D-96AC-0A7FA46F74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90155" y="3621102"/>
            <a:ext cx="804759" cy="804759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1D21CB0A-3210-4B51-85A0-5111AEBA21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790155" y="4910461"/>
            <a:ext cx="804759" cy="804759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922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3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3721472"/>
            <a:ext cx="12192000" cy="3136523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543" y="358610"/>
            <a:ext cx="10854914" cy="804759"/>
          </a:xfrm>
        </p:spPr>
        <p:txBody>
          <a:bodyPr lIns="0" anchor="b">
            <a:normAutofit/>
          </a:bodyPr>
          <a:lstStyle>
            <a:lvl1pPr algn="ctr">
              <a:defRPr sz="4000"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3303" y="2677210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10608" y="2677210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57913" y="2677210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005218" y="2677210"/>
            <a:ext cx="804759" cy="804759"/>
          </a:xfrm>
          <a:prstGeom prst="ellipse">
            <a:avLst/>
          </a:prstGeom>
          <a:solidFill>
            <a:schemeClr val="bg1"/>
          </a:solidFill>
          <a:ln w="19050">
            <a:solidFill>
              <a:srgbClr val="1F1F26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780" y="392080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76825" y="3923752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2870" y="392080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68916" y="3916626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337302"/>
            <a:ext cx="10685257" cy="541483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410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543" y="1039330"/>
            <a:ext cx="10854914" cy="804759"/>
          </a:xfrm>
        </p:spPr>
        <p:txBody>
          <a:bodyPr lIns="0" anchor="b">
            <a:normAutofit/>
          </a:bodyPr>
          <a:lstStyle>
            <a:lvl1pPr algn="ctr">
              <a:defRPr sz="4000"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41120" y="3235748"/>
            <a:ext cx="1049126" cy="1049124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88425" y="3235748"/>
            <a:ext cx="1049126" cy="1049124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35730" y="3235748"/>
            <a:ext cx="1049126" cy="1049124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83035" y="3235748"/>
            <a:ext cx="1049126" cy="1049124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780" y="460152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76825" y="4604472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2870" y="460152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68916" y="4597346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018022"/>
            <a:ext cx="10685257" cy="541483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055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6134100" y="0"/>
            <a:ext cx="6057900" cy="6857995"/>
          </a:xfrm>
          <a:prstGeom prst="rect">
            <a:avLst/>
          </a:prstGeom>
          <a:solidFill>
            <a:srgbClr val="DFE3E9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2234610"/>
            <a:ext cx="4008437" cy="1395208"/>
          </a:xfrm>
        </p:spPr>
        <p:txBody>
          <a:bodyPr lIns="0" anchor="b"/>
          <a:lstStyle>
            <a:lvl1pPr>
              <a:defRPr b="1">
                <a:latin typeface="+mj-lt"/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369547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n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5" name="Shape 62">
            <a:extLst>
              <a:ext uri="{FF2B5EF4-FFF2-40B4-BE49-F238E27FC236}">
                <a16:creationId xmlns:a16="http://schemas.microsoft.com/office/drawing/2014/main" id="{00B58E1E-3AD1-467A-94AA-6578BE4756A3}"/>
              </a:ext>
            </a:extLst>
          </p:cNvPr>
          <p:cNvSpPr/>
          <p:nvPr userDrawn="1"/>
        </p:nvSpPr>
        <p:spPr>
          <a:xfrm rot="16200000" flipV="1">
            <a:off x="965155" y="1152611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87422" y="1038724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87422" y="2330235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87422" y="3621746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87422" y="4913257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>
                <a:latin typeface="+mn-lt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4667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682" y="971950"/>
            <a:ext cx="3537030" cy="2036100"/>
          </a:xfrm>
        </p:spPr>
        <p:txBody>
          <a:bodyPr lIns="0"/>
          <a:lstStyle>
            <a:lvl1pPr>
              <a:defRPr>
                <a:solidFill>
                  <a:srgbClr val="5DAAB0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76930" y="729827"/>
            <a:ext cx="1643384" cy="1643384"/>
          </a:xfrm>
          <a:prstGeom prst="ellipse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970602" y="729827"/>
            <a:ext cx="1643384" cy="1643384"/>
          </a:xfrm>
          <a:prstGeom prst="ellipse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76930" y="3646649"/>
            <a:ext cx="1643384" cy="1643384"/>
          </a:xfrm>
          <a:prstGeom prst="ellipse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70602" y="3646649"/>
            <a:ext cx="1643384" cy="1643384"/>
          </a:xfrm>
          <a:prstGeom prst="ellipse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42770" y="2823837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42770" y="2419511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44956" y="2823837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44956" y="2419511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5A499762-AEDB-43BC-89CC-CC0602BEAF7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642770" y="5740657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880EDD7E-326D-47DC-B58D-88ECE1D00F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42770" y="5336331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DB92C933-F978-486C-A305-0BAC73E0F15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544956" y="5740657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B18BFAE0-942E-42DB-BD07-596D50E07E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544956" y="5336331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6" name="Shape 62">
            <a:extLst>
              <a:ext uri="{FF2B5EF4-FFF2-40B4-BE49-F238E27FC236}">
                <a16:creationId xmlns:a16="http://schemas.microsoft.com/office/drawing/2014/main" id="{E2A7A773-8673-42D6-B565-4013CBE76BBD}"/>
              </a:ext>
            </a:extLst>
          </p:cNvPr>
          <p:cNvSpPr/>
          <p:nvPr userDrawn="1"/>
        </p:nvSpPr>
        <p:spPr>
          <a:xfrm rot="16200000" flipV="1">
            <a:off x="965155" y="-184909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6877645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EE8D18BE-27C3-4048-91A7-DD0F0F8D0861}"/>
              </a:ext>
            </a:extLst>
          </p:cNvPr>
          <p:cNvSpPr/>
          <p:nvPr userDrawn="1"/>
        </p:nvSpPr>
        <p:spPr>
          <a:xfrm>
            <a:off x="4190264" y="2280735"/>
            <a:ext cx="1874870" cy="1874870"/>
          </a:xfrm>
          <a:prstGeom prst="ellipse">
            <a:avLst/>
          </a:prstGeom>
          <a:noFill/>
          <a:ln>
            <a:solidFill>
              <a:srgbClr val="5DAA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887" y="616350"/>
            <a:ext cx="7978227" cy="1062602"/>
          </a:xfrm>
        </p:spPr>
        <p:txBody>
          <a:bodyPr lIns="0"/>
          <a:lstStyle>
            <a:lvl1pPr algn="ctr"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06007" y="2385012"/>
            <a:ext cx="1643384" cy="1643384"/>
          </a:xfrm>
          <a:prstGeom prst="ellipse">
            <a:avLst/>
          </a:prstGeom>
        </p:spPr>
        <p:txBody>
          <a:bodyPr>
            <a:normAutofit/>
          </a:bodyPr>
          <a:lstStyle>
            <a:lvl1pPr algn="ctr">
              <a:defRPr sz="16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73705" y="2385012"/>
            <a:ext cx="1643384" cy="1643384"/>
          </a:xfrm>
          <a:prstGeom prst="ellipse">
            <a:avLst/>
          </a:prstGeom>
        </p:spPr>
        <p:txBody>
          <a:bodyPr>
            <a:normAutofit/>
          </a:bodyPr>
          <a:lstStyle>
            <a:lvl1pPr algn="ctr">
              <a:defRPr sz="16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06007" y="4352707"/>
            <a:ext cx="1643384" cy="1643384"/>
          </a:xfrm>
          <a:prstGeom prst="ellipse">
            <a:avLst/>
          </a:prstGeom>
        </p:spPr>
        <p:txBody>
          <a:bodyPr>
            <a:normAutofit/>
          </a:bodyPr>
          <a:lstStyle>
            <a:lvl1pPr algn="ctr">
              <a:defRPr sz="16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73705" y="4352707"/>
            <a:ext cx="1643384" cy="1643384"/>
          </a:xfrm>
          <a:prstGeom prst="ellipse">
            <a:avLst/>
          </a:prstGeom>
        </p:spPr>
        <p:txBody>
          <a:bodyPr>
            <a:normAutofit/>
          </a:bodyPr>
          <a:lstStyle>
            <a:lvl1pPr algn="ctr">
              <a:defRPr sz="16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04731" y="3168715"/>
            <a:ext cx="2517605" cy="484146"/>
          </a:xfrm>
        </p:spPr>
        <p:txBody>
          <a:bodyPr lIns="0">
            <a:noAutofit/>
          </a:bodyPr>
          <a:lstStyle>
            <a:lvl1pPr marL="0" indent="0" algn="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4731" y="2764389"/>
            <a:ext cx="2517605" cy="382749"/>
          </a:xfrm>
        </p:spPr>
        <p:txBody>
          <a:bodyPr lIns="0" anchor="b">
            <a:noAutofit/>
          </a:bodyPr>
          <a:lstStyle>
            <a:lvl1pPr marL="0" indent="0" algn="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41403" y="3168715"/>
            <a:ext cx="2517605" cy="484146"/>
          </a:xfrm>
        </p:spPr>
        <p:txBody>
          <a:bodyPr lIns="0">
            <a:noAutofit/>
          </a:bodyPr>
          <a:lstStyle>
            <a:lvl1pPr marL="0" indent="0" algn="l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1403" y="2764389"/>
            <a:ext cx="2517605" cy="382749"/>
          </a:xfrm>
        </p:spPr>
        <p:txBody>
          <a:bodyPr lIns="0" anchor="b">
            <a:noAutofit/>
          </a:bodyPr>
          <a:lstStyle>
            <a:lvl1pPr marL="0" indent="0" algn="l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B9FAC90-EA8D-4C0E-A0D1-0D252B50A12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04731" y="5167572"/>
            <a:ext cx="2517605" cy="484146"/>
          </a:xfrm>
        </p:spPr>
        <p:txBody>
          <a:bodyPr lIns="0">
            <a:noAutofit/>
          </a:bodyPr>
          <a:lstStyle>
            <a:lvl1pPr marL="0" indent="0" algn="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56F808-0B84-4923-9C86-83F13CFABBB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04731" y="4763246"/>
            <a:ext cx="2517605" cy="382749"/>
          </a:xfrm>
        </p:spPr>
        <p:txBody>
          <a:bodyPr lIns="0" anchor="b">
            <a:noAutofit/>
          </a:bodyPr>
          <a:lstStyle>
            <a:lvl1pPr marL="0" indent="0" algn="r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D49870F-68D7-4CDC-8F2A-696151FA2B9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41403" y="5167572"/>
            <a:ext cx="2517605" cy="484146"/>
          </a:xfrm>
        </p:spPr>
        <p:txBody>
          <a:bodyPr lIns="0">
            <a:noAutofit/>
          </a:bodyPr>
          <a:lstStyle>
            <a:lvl1pPr marL="0" indent="0" algn="l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530C251D-6B9A-485B-A02D-AAF34ECA7B5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41403" y="4763246"/>
            <a:ext cx="2517605" cy="382749"/>
          </a:xfrm>
        </p:spPr>
        <p:txBody>
          <a:bodyPr lIns="0" anchor="b">
            <a:noAutofit/>
          </a:bodyPr>
          <a:lstStyle>
            <a:lvl1pPr marL="0" indent="0" algn="l">
              <a:buNone/>
              <a:defRPr sz="16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623159-5A5F-49ED-8FE8-D17FB82C8BB9}"/>
              </a:ext>
            </a:extLst>
          </p:cNvPr>
          <p:cNvSpPr/>
          <p:nvPr userDrawn="1"/>
        </p:nvSpPr>
        <p:spPr>
          <a:xfrm>
            <a:off x="6157960" y="2280735"/>
            <a:ext cx="1874870" cy="1874870"/>
          </a:xfrm>
          <a:prstGeom prst="ellipse">
            <a:avLst/>
          </a:prstGeom>
          <a:noFill/>
          <a:ln>
            <a:solidFill>
              <a:srgbClr val="5DAA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3F630FE-FEDE-4DCF-98BE-57FA329D971D}"/>
              </a:ext>
            </a:extLst>
          </p:cNvPr>
          <p:cNvSpPr/>
          <p:nvPr userDrawn="1"/>
        </p:nvSpPr>
        <p:spPr>
          <a:xfrm>
            <a:off x="4190264" y="4236857"/>
            <a:ext cx="1874870" cy="1874870"/>
          </a:xfrm>
          <a:prstGeom prst="ellipse">
            <a:avLst/>
          </a:prstGeom>
          <a:noFill/>
          <a:ln>
            <a:solidFill>
              <a:srgbClr val="5DAA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CEE0F46-6DA2-40B8-B7F9-015FA8D24163}"/>
              </a:ext>
            </a:extLst>
          </p:cNvPr>
          <p:cNvSpPr/>
          <p:nvPr userDrawn="1"/>
        </p:nvSpPr>
        <p:spPr>
          <a:xfrm>
            <a:off x="6157960" y="4236857"/>
            <a:ext cx="1874870" cy="1874870"/>
          </a:xfrm>
          <a:prstGeom prst="ellipse">
            <a:avLst/>
          </a:prstGeom>
          <a:noFill/>
          <a:ln>
            <a:solidFill>
              <a:srgbClr val="5DAA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11750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9078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9078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9078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247900"/>
            <a:ext cx="5620473" cy="387032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07819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180" y="687572"/>
            <a:ext cx="4767262" cy="1342045"/>
          </a:xfrm>
        </p:spPr>
        <p:txBody>
          <a:bodyPr lIns="0"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15420" y="687573"/>
            <a:ext cx="5370740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392680"/>
            <a:ext cx="10719842" cy="416750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5607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180" y="687572"/>
            <a:ext cx="4767262" cy="1342045"/>
          </a:xfrm>
        </p:spPr>
        <p:txBody>
          <a:bodyPr lIns="0"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15420" y="687573"/>
            <a:ext cx="5370740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815420" y="2392680"/>
            <a:ext cx="5742622" cy="402399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E9201F-1E54-4CE0-974D-2A45F04F48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8200" y="2392045"/>
            <a:ext cx="4776788" cy="402399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98514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4535-13A9-914D-A6BC-97AFF2883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289560"/>
            <a:ext cx="10896600" cy="893218"/>
          </a:xfrm>
        </p:spPr>
        <p:txBody>
          <a:bodyPr anchor="b"/>
          <a:lstStyle>
            <a:lvl1pPr algn="ctr">
              <a:defRPr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43A40995-514F-A74C-B120-F2ADB49206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700" y="1097363"/>
            <a:ext cx="10896600" cy="6028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EC1740A4-BBA1-4296-9738-ADD3B80B2439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47700" y="1806575"/>
            <a:ext cx="10896600" cy="457835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2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708475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96498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0" name="Shape 62">
            <a:extLst>
              <a:ext uri="{FF2B5EF4-FFF2-40B4-BE49-F238E27FC236}">
                <a16:creationId xmlns:a16="http://schemas.microsoft.com/office/drawing/2014/main" id="{171AB7B1-2963-43C8-84A5-2FCF188ACF42}"/>
              </a:ext>
            </a:extLst>
          </p:cNvPr>
          <p:cNvSpPr/>
          <p:nvPr userDrawn="1"/>
        </p:nvSpPr>
        <p:spPr>
          <a:xfrm rot="16200000" flipV="1">
            <a:off x="1094402" y="2525899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AA0C5BA-C2D3-4A68-8EDE-1831408789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11933381"/>
              <a:gd name="connsiteY0" fmla="*/ 0 h 6858000"/>
              <a:gd name="connsiteX1" fmla="*/ 11933381 w 11933381"/>
              <a:gd name="connsiteY1" fmla="*/ 0 h 6858000"/>
              <a:gd name="connsiteX2" fmla="*/ 11933381 w 11933381"/>
              <a:gd name="connsiteY2" fmla="*/ 6858000 h 6858000"/>
              <a:gd name="connsiteX3" fmla="*/ 0 w 11933381"/>
              <a:gd name="connsiteY3" fmla="*/ 6858000 h 6858000"/>
              <a:gd name="connsiteX4" fmla="*/ 0 w 11933381"/>
              <a:gd name="connsiteY4" fmla="*/ 5854361 h 6858000"/>
              <a:gd name="connsiteX5" fmla="*/ 8109878 w 11933381"/>
              <a:gd name="connsiteY5" fmla="*/ 5854361 h 6858000"/>
              <a:gd name="connsiteX6" fmla="*/ 8109878 w 11933381"/>
              <a:gd name="connsiteY6" fmla="*/ 1949923 h 6858000"/>
              <a:gd name="connsiteX7" fmla="*/ 0 w 11933381"/>
              <a:gd name="connsiteY7" fmla="*/ 194992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33381" h="6858000">
                <a:moveTo>
                  <a:pt x="0" y="0"/>
                </a:moveTo>
                <a:lnTo>
                  <a:pt x="11933381" y="0"/>
                </a:lnTo>
                <a:lnTo>
                  <a:pt x="11933381" y="6858000"/>
                </a:lnTo>
                <a:lnTo>
                  <a:pt x="0" y="6858000"/>
                </a:lnTo>
                <a:lnTo>
                  <a:pt x="0" y="5854361"/>
                </a:lnTo>
                <a:lnTo>
                  <a:pt x="8109878" y="5854361"/>
                </a:lnTo>
                <a:lnTo>
                  <a:pt x="8109878" y="1949923"/>
                </a:lnTo>
                <a:lnTo>
                  <a:pt x="0" y="194992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7372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9723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659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1D0563-B39F-46E6-AC0D-1CDBD9E89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524172"/>
            <a:ext cx="2578099" cy="2508588"/>
          </a:xfrm>
        </p:spPr>
        <p:txBody>
          <a:bodyPr lIns="0" anchor="t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9" name="Shape 62">
            <a:extLst>
              <a:ext uri="{FF2B5EF4-FFF2-40B4-BE49-F238E27FC236}">
                <a16:creationId xmlns:a16="http://schemas.microsoft.com/office/drawing/2014/main" id="{77A2F74A-3B1A-417B-8998-62F0E7EF0E74}"/>
              </a:ext>
            </a:extLst>
          </p:cNvPr>
          <p:cNvSpPr/>
          <p:nvPr userDrawn="1"/>
        </p:nvSpPr>
        <p:spPr>
          <a:xfrm rot="16200000" flipV="1">
            <a:off x="965155" y="-703069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2529377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AC817481-FC70-46B9-B779-4E5C04778C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2725" y="198755"/>
            <a:ext cx="3856038" cy="423545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12285" y="198755"/>
            <a:ext cx="7651115" cy="423545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0DB6AEA-811C-4554-97AF-7D4F2639BD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3361" y="4648200"/>
            <a:ext cx="7651116" cy="201167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75694821-2A94-40B8-8AAD-3E3762AFD3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22919" y="4648200"/>
            <a:ext cx="3855721" cy="201167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7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373C762-8092-4F49-BC46-91BCA0557F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2430682 h 6858000"/>
              <a:gd name="connsiteX3" fmla="*/ 3823504 w 12191999"/>
              <a:gd name="connsiteY3" fmla="*/ 2430682 h 6858000"/>
              <a:gd name="connsiteX4" fmla="*/ 3823504 w 12191999"/>
              <a:gd name="connsiteY4" fmla="*/ 6335120 h 6858000"/>
              <a:gd name="connsiteX5" fmla="*/ 12191999 w 12191999"/>
              <a:gd name="connsiteY5" fmla="*/ 6335120 h 6858000"/>
              <a:gd name="connsiteX6" fmla="*/ 12191999 w 12191999"/>
              <a:gd name="connsiteY6" fmla="*/ 6858000 h 6858000"/>
              <a:gd name="connsiteX7" fmla="*/ 0 w 12191999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858000">
                <a:moveTo>
                  <a:pt x="0" y="0"/>
                </a:moveTo>
                <a:lnTo>
                  <a:pt x="12191999" y="0"/>
                </a:lnTo>
                <a:lnTo>
                  <a:pt x="12191999" y="2430682"/>
                </a:lnTo>
                <a:lnTo>
                  <a:pt x="3823504" y="2430682"/>
                </a:lnTo>
                <a:lnTo>
                  <a:pt x="3823504" y="6335120"/>
                </a:lnTo>
                <a:lnTo>
                  <a:pt x="12191999" y="6335120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03208" y="2870519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03209" y="3958542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0" name="Shape 62">
            <a:extLst>
              <a:ext uri="{FF2B5EF4-FFF2-40B4-BE49-F238E27FC236}">
                <a16:creationId xmlns:a16="http://schemas.microsoft.com/office/drawing/2014/main" id="{171AB7B1-2963-43C8-84A5-2FCF188ACF42}"/>
              </a:ext>
            </a:extLst>
          </p:cNvPr>
          <p:cNvSpPr/>
          <p:nvPr userDrawn="1"/>
        </p:nvSpPr>
        <p:spPr>
          <a:xfrm rot="16200000" flipV="1">
            <a:off x="4788658" y="2817190"/>
            <a:ext cx="0" cy="1930310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23565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652B907-27B2-46E0-B157-E5617EF0413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custGeom>
            <a:avLst/>
            <a:gdLst>
              <a:gd name="connsiteX0" fmla="*/ 0 w 12191999"/>
              <a:gd name="connsiteY0" fmla="*/ 0 h 6553196"/>
              <a:gd name="connsiteX1" fmla="*/ 12191999 w 12191999"/>
              <a:gd name="connsiteY1" fmla="*/ 0 h 6553196"/>
              <a:gd name="connsiteX2" fmla="*/ 12191999 w 12191999"/>
              <a:gd name="connsiteY2" fmla="*/ 6553196 h 6553196"/>
              <a:gd name="connsiteX3" fmla="*/ 9099630 w 12191999"/>
              <a:gd name="connsiteY3" fmla="*/ 6553196 h 6553196"/>
              <a:gd name="connsiteX4" fmla="*/ 9099630 w 12191999"/>
              <a:gd name="connsiteY4" fmla="*/ 2953562 h 6553196"/>
              <a:gd name="connsiteX5" fmla="*/ 731134 w 12191999"/>
              <a:gd name="connsiteY5" fmla="*/ 2953562 h 6553196"/>
              <a:gd name="connsiteX6" fmla="*/ 731134 w 12191999"/>
              <a:gd name="connsiteY6" fmla="*/ 6553196 h 6553196"/>
              <a:gd name="connsiteX7" fmla="*/ 0 w 12191999"/>
              <a:gd name="connsiteY7" fmla="*/ 6553196 h 6553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553196">
                <a:moveTo>
                  <a:pt x="0" y="0"/>
                </a:moveTo>
                <a:lnTo>
                  <a:pt x="12191999" y="0"/>
                </a:lnTo>
                <a:lnTo>
                  <a:pt x="12191999" y="6553196"/>
                </a:lnTo>
                <a:lnTo>
                  <a:pt x="9099630" y="6553196"/>
                </a:lnTo>
                <a:lnTo>
                  <a:pt x="9099630" y="2953562"/>
                </a:lnTo>
                <a:lnTo>
                  <a:pt x="731134" y="2953562"/>
                </a:lnTo>
                <a:lnTo>
                  <a:pt x="731134" y="6553196"/>
                </a:lnTo>
                <a:lnTo>
                  <a:pt x="0" y="655319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1AEE170-55AC-411A-B257-BD682DE716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0164" y="3379810"/>
            <a:ext cx="7252505" cy="891250"/>
          </a:xfrm>
        </p:spPr>
        <p:txBody>
          <a:bodyPr anchor="t">
            <a:noAutofit/>
          </a:bodyPr>
          <a:lstStyle>
            <a:lvl1pPr algn="l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92D701DC-3803-4D06-BFB3-A9F78E4022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0165" y="4467833"/>
            <a:ext cx="7252504" cy="338549"/>
          </a:xfrm>
        </p:spPr>
        <p:txBody>
          <a:bodyPr>
            <a:normAutofit/>
          </a:bodyPr>
          <a:lstStyle>
            <a:lvl1pPr marL="0" indent="0" algn="l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9" name="Shape 62">
            <a:extLst>
              <a:ext uri="{FF2B5EF4-FFF2-40B4-BE49-F238E27FC236}">
                <a16:creationId xmlns:a16="http://schemas.microsoft.com/office/drawing/2014/main" id="{71FB5177-8D30-4482-99E2-8BFEB1D37D9E}"/>
              </a:ext>
            </a:extLst>
          </p:cNvPr>
          <p:cNvSpPr/>
          <p:nvPr userDrawn="1"/>
        </p:nvSpPr>
        <p:spPr>
          <a:xfrm rot="16200000" flipV="1">
            <a:off x="1285385" y="3006251"/>
            <a:ext cx="0" cy="2570770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l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934178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4867539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34413" y="812800"/>
            <a:ext cx="3557587" cy="52324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55313" y="879710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5313" y="195615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55313" y="303260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5313" y="410904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55313" y="518549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42" name="Shape 62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965155" y="389954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22606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4867539"/>
            <a:ext cx="2356412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78137" y="2225040"/>
            <a:ext cx="3557587" cy="36680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59432" y="2055335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59432" y="2782449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59432" y="4352427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59432" y="3567438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59432" y="513741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42" name="Shape 62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965155" y="3899540"/>
            <a:ext cx="0" cy="1930310"/>
          </a:xfrm>
          <a:prstGeom prst="line">
            <a:avLst/>
          </a:prstGeom>
          <a:ln w="1905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F3CED5-D6C7-4A0B-B731-FDB78F4E3341}"/>
              </a:ext>
            </a:extLst>
          </p:cNvPr>
          <p:cNvSpPr/>
          <p:nvPr userDrawn="1"/>
        </p:nvSpPr>
        <p:spPr>
          <a:xfrm>
            <a:off x="3778137" y="0"/>
            <a:ext cx="3586162" cy="2059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04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F0FA98-2EE8-734A-95BB-A4637DCA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5A45B-F495-F641-AA7A-36292C3C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27B26-65C5-5A4B-AAEC-70B3B5201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3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35" r:id="rId2"/>
    <p:sldLayoutId id="2147483689" r:id="rId3"/>
    <p:sldLayoutId id="2147483684" r:id="rId4"/>
    <p:sldLayoutId id="2147483651" r:id="rId5"/>
    <p:sldLayoutId id="2147483685" r:id="rId6"/>
    <p:sldLayoutId id="2147483674" r:id="rId7"/>
    <p:sldLayoutId id="2147483690" r:id="rId8"/>
    <p:sldLayoutId id="2147483694" r:id="rId9"/>
    <p:sldLayoutId id="2147483693" r:id="rId10"/>
    <p:sldLayoutId id="2147483686" r:id="rId11"/>
    <p:sldLayoutId id="2147483703" r:id="rId12"/>
    <p:sldLayoutId id="2147483709" r:id="rId13"/>
    <p:sldLayoutId id="2147483710" r:id="rId14"/>
    <p:sldLayoutId id="2147483711" r:id="rId15"/>
    <p:sldLayoutId id="2147483712" r:id="rId16"/>
    <p:sldLayoutId id="2147483704" r:id="rId17"/>
    <p:sldLayoutId id="2147483702" r:id="rId18"/>
    <p:sldLayoutId id="2147483713" r:id="rId19"/>
    <p:sldLayoutId id="2147483714" r:id="rId20"/>
    <p:sldLayoutId id="2147483715" r:id="rId21"/>
    <p:sldLayoutId id="2147483695" r:id="rId22"/>
    <p:sldLayoutId id="2147483730" r:id="rId23"/>
    <p:sldLayoutId id="2147483698" r:id="rId24"/>
    <p:sldLayoutId id="2147483731" r:id="rId25"/>
    <p:sldLayoutId id="2147483699" r:id="rId26"/>
    <p:sldLayoutId id="2147483732" r:id="rId27"/>
    <p:sldLayoutId id="2147483700" r:id="rId28"/>
    <p:sldLayoutId id="2147483733" r:id="rId29"/>
    <p:sldLayoutId id="2147483701" r:id="rId30"/>
    <p:sldLayoutId id="2147483734" r:id="rId31"/>
    <p:sldLayoutId id="2147483696" r:id="rId32"/>
    <p:sldLayoutId id="2147483705" r:id="rId33"/>
    <p:sldLayoutId id="2147483706" r:id="rId34"/>
    <p:sldLayoutId id="2147483707" r:id="rId35"/>
    <p:sldLayoutId id="2147483708" r:id="rId36"/>
    <p:sldLayoutId id="2147483687" r:id="rId37"/>
    <p:sldLayoutId id="2147483660" r:id="rId38"/>
    <p:sldLayoutId id="2147483719" r:id="rId39"/>
    <p:sldLayoutId id="2147483720" r:id="rId40"/>
    <p:sldLayoutId id="2147483718" r:id="rId41"/>
    <p:sldLayoutId id="2147483721" r:id="rId42"/>
    <p:sldLayoutId id="2147483716" r:id="rId43"/>
    <p:sldLayoutId id="2147483722" r:id="rId44"/>
    <p:sldLayoutId id="2147483723" r:id="rId45"/>
    <p:sldLayoutId id="2147483663" r:id="rId46"/>
    <p:sldLayoutId id="2147483725" r:id="rId47"/>
    <p:sldLayoutId id="2147483726" r:id="rId48"/>
    <p:sldLayoutId id="2147483675" r:id="rId49"/>
    <p:sldLayoutId id="2147483677" r:id="rId50"/>
    <p:sldLayoutId id="2147483729" r:id="rId51"/>
    <p:sldLayoutId id="2147483728" r:id="rId5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-150">
          <a:solidFill>
            <a:schemeClr val="tx2"/>
          </a:solidFill>
          <a:latin typeface="+mj-lt"/>
          <a:ea typeface="+mj-ea"/>
          <a:cs typeface="Gill Sans" panose="020B05020201040202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8" userDrawn="1">
          <p15:clr>
            <a:srgbClr val="F26B43"/>
          </p15:clr>
        </p15:guide>
        <p15:guide id="2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01ABD-7339-4C70-82A3-696BE8EF1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429000"/>
            <a:ext cx="7252505" cy="891250"/>
          </a:xfrm>
        </p:spPr>
        <p:txBody>
          <a:bodyPr/>
          <a:lstStyle/>
          <a:p>
            <a:r>
              <a:rPr lang="en-US" dirty="0"/>
              <a:t>Board of Police Commissioners: Manual</a:t>
            </a:r>
          </a:p>
        </p:txBody>
      </p:sp>
      <p:pic>
        <p:nvPicPr>
          <p:cNvPr id="13" name="Picture Placeholder 5" descr="Buildings">
            <a:extLst>
              <a:ext uri="{FF2B5EF4-FFF2-40B4-BE49-F238E27FC236}">
                <a16:creationId xmlns:a16="http://schemas.microsoft.com/office/drawing/2014/main" id="{002497D9-8F14-40C3-90A2-8264564E1F9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813" b="7813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439656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Purpose and Scope, of BOPC Manual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Purpose of the Manual: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Facilitate BPC's operations and complaint review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Applies to complaints against sworn members of SPD</a:t>
            </a:r>
          </a:p>
          <a:p>
            <a:r>
              <a:rPr lang="en-US" dirty="0"/>
              <a:t>Administrative Processes Outlined: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 requirements including bias free decision-making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Ensuring confidentiality.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Thorough review and evaluation of complaints.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Reviewing evidence for effective reviews.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Conducting hearings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Imposing discipline when necessary.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485766" y="1104801"/>
            <a:ext cx="3915455" cy="464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4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Engagement with the City and SPD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Freedom From Interference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Board’s authority is exercised independently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interference from other City or Police Department entities or leadership</a:t>
            </a:r>
          </a:p>
          <a:p>
            <a:r>
              <a:rPr lang="en-US" dirty="0"/>
              <a:t>Resource and Support Assurance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City ensures the Board has necessary resources and cooperation</a:t>
            </a:r>
          </a:p>
          <a:p>
            <a:r>
              <a:rPr lang="en-US" dirty="0"/>
              <a:t>Legal Guidance and Counsel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City has designated legal counsel to provide unbiased legal advice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485766" y="1104801"/>
            <a:ext cx="3915455" cy="464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451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Selection and Organization of the Board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Composition of the BPC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Five diverse members from the Springfield Community selected by the Mayor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more than two members can be former SPD personnel</a:t>
            </a:r>
          </a:p>
          <a:p>
            <a:r>
              <a:rPr lang="en-US" dirty="0"/>
              <a:t>Membership and Removal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Members may be removed, at the sole discretion of the Mayor, with a written statement filed with the Clerk</a:t>
            </a:r>
          </a:p>
          <a:p>
            <a:r>
              <a:rPr lang="en-US" dirty="0"/>
              <a:t>Vacancies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Mayor fills Board vacancies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Springfield community members submit letters of interest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13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Duties and Responsibilities of the Board (Part 1)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Ethical Obligations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Operate professionally, fairly, and impartially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Uphold law, BPC’s duties, and responsibilities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Prioritize ethical and professional standards over personal interests</a:t>
            </a:r>
          </a:p>
          <a:p>
            <a:r>
              <a:rPr lang="en-US" dirty="0"/>
              <a:t>Continuous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Understand SPD policies, training, procedures, and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Stay informed about legal, professional and social issues affecting Springfield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11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Duties and Responsibilities of the Board (Part 2)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Fair and Timely Conduct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Conduct disciplinary evaluations, case reviews, hearings diligently and fairly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Evaluate facts objectively, regardless of personal beliefs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Conduct activities as openly and transparently while maintaining confidentiality when required</a:t>
            </a:r>
          </a:p>
          <a:p>
            <a:r>
              <a:rPr lang="en-US" dirty="0"/>
              <a:t>Continuous Improvement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Seek to enhance effectiveness of law enforcement oversight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Demonstrate integrity, truthfulness, commitment, and character strength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46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3D75BE-E7AD-49A1-A453-D007D958A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786118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&amp; Comments– Part 1</a:t>
            </a:r>
            <a:endParaRPr lang="en-US" sz="6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7FBB8-2A87-4FDD-8742-D0C12871A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2473C8-5E1C-41F8-89F4-C4C8B5363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439" y="1902189"/>
            <a:ext cx="4596782" cy="459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05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Orientation and Training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Comprehensive Orientation and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City and SPD jointly responsible for training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Annual refresher trainings</a:t>
            </a:r>
          </a:p>
          <a:p>
            <a:r>
              <a:rPr lang="en-US" dirty="0"/>
              <a:t>Topics Covered in Orientation and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Focused Training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Legal and Community Aspects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Operational Insights</a:t>
            </a:r>
          </a:p>
          <a:p>
            <a:r>
              <a:rPr lang="en-US" dirty="0"/>
              <a:t>Open Meeting Law</a:t>
            </a:r>
          </a:p>
          <a:p>
            <a:r>
              <a:rPr lang="en-US" dirty="0"/>
              <a:t>Collective Bargaining Agreements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92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Ensuring Resources for Effective Oversight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 Allocation: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Resources allocated in SPD fiscal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City Solicitor designates independent Legal Advisor</a:t>
            </a:r>
          </a:p>
          <a:p>
            <a:r>
              <a:rPr lang="en-US" dirty="0"/>
              <a:t>Supports Board’s Efficient Functioning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Cell phones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 addresses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Office supplies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Letterhead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Laptops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06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Transmittal of Cases and Review Process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IIU Attorney’s Role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Board’s Authority to Review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IIU Attorney recommends findings: </a:t>
            </a:r>
          </a:p>
          <a:p>
            <a:r>
              <a:rPr lang="en-US" dirty="0"/>
              <a:t>Unfounded, Exonerated, or Sustained (potential discipline less than or equal to 5 days)</a:t>
            </a:r>
          </a:p>
          <a:p>
            <a:r>
              <a:rPr lang="en-US" dirty="0"/>
              <a:t>Forwarded to Superintendent for review</a:t>
            </a:r>
          </a:p>
          <a:p>
            <a:pPr marL="0" indent="0">
              <a:buNone/>
            </a:pPr>
            <a:r>
              <a:rPr lang="en-US" dirty="0"/>
              <a:t>Where IIU Attorney cannot recommend any of the above findings:</a:t>
            </a:r>
          </a:p>
          <a:p>
            <a:r>
              <a:rPr lang="en-US" dirty="0"/>
              <a:t>Case sent to Board without recommendation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case with potential discipline of more than 5 days suspension</a:t>
            </a:r>
          </a:p>
          <a:p>
            <a:r>
              <a:rPr lang="en-US" dirty="0"/>
              <a:t>Board may question IIU or request additional investigation in any case</a:t>
            </a:r>
          </a:p>
          <a:p>
            <a:r>
              <a:rPr lang="en-US" dirty="0"/>
              <a:t>Board may review any case not automatically presented</a:t>
            </a:r>
          </a:p>
          <a:p>
            <a:r>
              <a:rPr lang="en-US" dirty="0"/>
              <a:t>Board holds authority to conduct hearings and make final determinations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C54E6CC-D32F-4FF8-95C1-1B62EAE6D29E}"/>
              </a:ext>
            </a:extLst>
          </p:cNvPr>
          <p:cNvPicPr preferRelativeResize="0">
            <a:picLocks noGrp="1" noChangeAspect="1"/>
          </p:cNvPicPr>
          <p:nvPr>
            <p:ph type="pic" sz="quarter" idx="10"/>
          </p:nvPr>
        </p:nvPicPr>
        <p:blipFill>
          <a:blip r:embed="rId3"/>
          <a:srcRect/>
          <a:stretch/>
        </p:blipFill>
        <p:spPr>
          <a:xfrm>
            <a:off x="1682101" y="2707175"/>
            <a:ext cx="2711532" cy="2711532"/>
          </a:xfrm>
        </p:spPr>
      </p:pic>
    </p:spTree>
    <p:extLst>
      <p:ext uri="{BB962C8B-B14F-4D97-AF65-F5344CB8AC3E}">
        <p14:creationId xmlns:p14="http://schemas.microsoft.com/office/powerpoint/2010/main" val="2297106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Access to Investigative Files and Information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Access and Security Measures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Notices to Involved Parties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IIU provides full investigated files to BPC members</a:t>
            </a:r>
          </a:p>
          <a:p>
            <a:pPr marL="0" indent="0">
              <a:buNone/>
            </a:pPr>
            <a:r>
              <a:rPr lang="en-US" dirty="0"/>
              <a:t>Access electronically and in-person</a:t>
            </a:r>
          </a:p>
          <a:p>
            <a:pPr marL="0" indent="0">
              <a:buNone/>
            </a:pPr>
            <a:r>
              <a:rPr lang="en-US" dirty="0"/>
              <a:t>Secure protocols for information confidentiality</a:t>
            </a:r>
          </a:p>
          <a:p>
            <a:pPr marL="0" indent="0">
              <a:buNone/>
            </a:pPr>
            <a:r>
              <a:rPr lang="en-US" dirty="0"/>
              <a:t>Comprehensive Investigative File:</a:t>
            </a:r>
          </a:p>
          <a:p>
            <a:r>
              <a:rPr lang="en-US" dirty="0"/>
              <a:t>Summarized cover letter</a:t>
            </a:r>
          </a:p>
          <a:p>
            <a:r>
              <a:rPr lang="en-US" dirty="0"/>
              <a:t>Complaint details, allegations IIU reports</a:t>
            </a:r>
          </a:p>
          <a:p>
            <a:r>
              <a:rPr lang="en-US" dirty="0"/>
              <a:t>Incident reports, interviews, evidence recordings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dirty="0"/>
              <a:t>Board notifies complainant and SPD member in writing within 5 days of file receipt</a:t>
            </a:r>
          </a:p>
          <a:p>
            <a:r>
              <a:rPr lang="en-US" dirty="0"/>
              <a:t>Board explains process and next steps</a:t>
            </a:r>
          </a:p>
          <a:p>
            <a:pPr marL="0" indent="0">
              <a:buNone/>
            </a:pPr>
            <a:r>
              <a:rPr lang="en-US" dirty="0"/>
              <a:t>Hearing Notification</a:t>
            </a:r>
          </a:p>
          <a:p>
            <a:r>
              <a:rPr lang="en-US" dirty="0"/>
              <a:t>Board notifies complainant and SPD member in writing if hearing to be held</a:t>
            </a:r>
          </a:p>
          <a:p>
            <a:r>
              <a:rPr lang="en-US" dirty="0"/>
              <a:t>Compliance with G.L. c. 31, § 41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C54E6CC-D32F-4FF8-95C1-1B62EAE6D29E}"/>
              </a:ext>
            </a:extLst>
          </p:cNvPr>
          <p:cNvPicPr preferRelativeResize="0">
            <a:picLocks noGrp="1" noChangeAspect="1"/>
          </p:cNvPicPr>
          <p:nvPr>
            <p:ph type="pic" sz="quarter" idx="10"/>
          </p:nvPr>
        </p:nvPicPr>
        <p:blipFill>
          <a:blip r:embed="rId3"/>
          <a:srcRect/>
          <a:stretch/>
        </p:blipFill>
        <p:spPr>
          <a:xfrm>
            <a:off x="1682101" y="2707175"/>
            <a:ext cx="2711532" cy="2711532"/>
          </a:xfrm>
        </p:spPr>
      </p:pic>
    </p:spTree>
    <p:extLst>
      <p:ext uri="{BB962C8B-B14F-4D97-AF65-F5344CB8AC3E}">
        <p14:creationId xmlns:p14="http://schemas.microsoft.com/office/powerpoint/2010/main" val="285431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C12AB6B-2397-478A-BF32-BF0AFF5D8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625" y="4867539"/>
            <a:ext cx="2727803" cy="102552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50CE80-CA72-48E8-BA6A-98B4A0501A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Introductions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BAF650-FD43-47DB-AB10-61E4F4A721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Review of the Board of Police Commissioners Manual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16BB79-5932-44CF-9C3A-407F484969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Wrap Up and 2023 Goals and Objectives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C7D62EB-2597-47CE-BB7C-6A6EAB5BC0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Questions and Answers</a:t>
            </a: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6888699C-BFDF-4CE3-89F3-C7AB000E132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l="1493" r="14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73952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and Decision-Making Process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Thorough Review: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Board members review entire Investigative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Understand burden of proof for each allegation</a:t>
            </a:r>
          </a:p>
          <a:p>
            <a:r>
              <a:rPr lang="en-US" dirty="0"/>
              <a:t>Discussion and Analysis: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assists in determining hearing necessity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Questions and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Discussions and decisions on cases are restricted to official meetings</a:t>
            </a:r>
          </a:p>
          <a:p>
            <a:r>
              <a:rPr lang="en-US" dirty="0"/>
              <a:t>Inquiries for Additional Information: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Board members can make inquiries to IIU investigator individually or as a group at an official meeting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16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Subpoena Power and Decision Criteria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Access and Security Measures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Decision-Making Whether To Hold A Hearing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Access to Necessary Information: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Board’s authority for full assessment of complaints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Power to subpoena witnesses, documents, and papers</a:t>
            </a:r>
          </a:p>
          <a:p>
            <a:pPr marL="0" indent="0">
              <a:buNone/>
            </a:pPr>
            <a:r>
              <a:rPr lang="en-US" dirty="0"/>
              <a:t>Issuance and Process: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Legal counsel assists in subpoena issuance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Notification to Superintendent before issuing subpoenas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Identification of person, documents, items sought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Board votes based on IIU Investigative file Review</a:t>
            </a:r>
          </a:p>
          <a:p>
            <a:r>
              <a:rPr lang="en-US" dirty="0"/>
              <a:t>Clear and convincing for unfounded cases</a:t>
            </a:r>
          </a:p>
          <a:p>
            <a:r>
              <a:rPr lang="en-US" dirty="0"/>
              <a:t>Preponderance of evidence for </a:t>
            </a:r>
            <a:br>
              <a:rPr lang="en-US" dirty="0"/>
            </a:br>
            <a:r>
              <a:rPr lang="en-US" dirty="0"/>
              <a:t>less than or equal to 5 days suspension</a:t>
            </a:r>
          </a:p>
          <a:p>
            <a:pPr marL="0" indent="0">
              <a:buNone/>
            </a:pPr>
            <a:r>
              <a:rPr lang="en-US" dirty="0"/>
              <a:t>Mandatory Hearing Requirement</a:t>
            </a:r>
          </a:p>
          <a:p>
            <a:r>
              <a:rPr lang="en-US" dirty="0"/>
              <a:t>Possibility of sustained finding </a:t>
            </a:r>
            <a:br>
              <a:rPr lang="en-US" dirty="0"/>
            </a:br>
            <a:r>
              <a:rPr lang="en-US" dirty="0"/>
              <a:t>greater than 5 days suspension based on Disciplinary Matrix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C54E6CC-D32F-4FF8-95C1-1B62EAE6D29E}"/>
              </a:ext>
            </a:extLst>
          </p:cNvPr>
          <p:cNvPicPr preferRelativeResize="0">
            <a:picLocks noGrp="1" noChangeAspect="1"/>
          </p:cNvPicPr>
          <p:nvPr>
            <p:ph type="pic" sz="quarter" idx="10"/>
          </p:nvPr>
        </p:nvPicPr>
        <p:blipFill>
          <a:blip r:embed="rId3"/>
          <a:srcRect/>
          <a:stretch/>
        </p:blipFill>
        <p:spPr>
          <a:xfrm>
            <a:off x="1682101" y="2707175"/>
            <a:ext cx="2711532" cy="2711532"/>
          </a:xfrm>
        </p:spPr>
      </p:pic>
    </p:spTree>
    <p:extLst>
      <p:ext uri="{BB962C8B-B14F-4D97-AF65-F5344CB8AC3E}">
        <p14:creationId xmlns:p14="http://schemas.microsoft.com/office/powerpoint/2010/main" val="1053669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Conducting Board Meetings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Public Notice of Meetings/Hearings: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Structure of Meetings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Regular meeting schedule established</a:t>
            </a:r>
          </a:p>
          <a:p>
            <a:r>
              <a:rPr lang="en-US" dirty="0"/>
              <a:t>Public notice through posted agendas</a:t>
            </a:r>
          </a:p>
          <a:p>
            <a:r>
              <a:rPr lang="en-US" dirty="0"/>
              <a:t>Executive session indicated on agenda</a:t>
            </a:r>
          </a:p>
          <a:p>
            <a:r>
              <a:rPr lang="en-US" dirty="0"/>
              <a:t>Agenda posted at least 48 hours ahead (excluding weekends/holidays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Agenda provided to members for review</a:t>
            </a:r>
          </a:p>
          <a:p>
            <a:r>
              <a:rPr lang="en-US" dirty="0"/>
              <a:t>Board members can request agenda items in advance</a:t>
            </a:r>
          </a:p>
          <a:p>
            <a:r>
              <a:rPr lang="en-US" dirty="0"/>
              <a:t>Agenda posted online at least 2 business days before</a:t>
            </a:r>
          </a:p>
          <a:p>
            <a:r>
              <a:rPr lang="en-US" dirty="0"/>
              <a:t>Written minutes maintained, reviewed, and approved</a:t>
            </a:r>
          </a:p>
          <a:p>
            <a:r>
              <a:rPr lang="en-US" dirty="0"/>
              <a:t>Meeting minutes posted on SPD and City Websites</a:t>
            </a:r>
          </a:p>
          <a:p>
            <a:r>
              <a:rPr lang="en-US" dirty="0"/>
              <a:t>Audio recordings and meeting minutes kept as official records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3A009E8E-50E2-4562-B4CA-8D3824E0464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1726" b="117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18273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Conducting Board Meetings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Quorum and Voting Requirements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Decision-Making Process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5 members attendance preferred</a:t>
            </a:r>
          </a:p>
          <a:p>
            <a:r>
              <a:rPr lang="en-US" dirty="0"/>
              <a:t>Meetings held with a minimum of 3 members (quorum)</a:t>
            </a:r>
          </a:p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formal decisions require motions</a:t>
            </a:r>
          </a:p>
          <a:p>
            <a:r>
              <a:rPr lang="en-US" dirty="0"/>
              <a:t>Motion needs second to proceed to vote</a:t>
            </a:r>
          </a:p>
          <a:p>
            <a:r>
              <a:rPr lang="en-US" dirty="0"/>
              <a:t>Majority vote (3 or more member votes) for decisions / approving motions</a:t>
            </a:r>
          </a:p>
          <a:p>
            <a:r>
              <a:rPr lang="en-US" dirty="0"/>
              <a:t>Unanimous vote required with 3 Board members present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3A009E8E-50E2-4562-B4CA-8D3824E0464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1726" b="117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99271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Conducting Board Meetings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 Comment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Executive Sessions and Disciplinary Hearings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Designated process for public comment</a:t>
            </a:r>
          </a:p>
          <a:p>
            <a:r>
              <a:rPr lang="en-US" dirty="0"/>
              <a:t>Time limits for comments</a:t>
            </a:r>
          </a:p>
          <a:p>
            <a:r>
              <a:rPr lang="en-US" dirty="0"/>
              <a:t>Public participation within Board rules</a:t>
            </a:r>
          </a:p>
          <a:p>
            <a:pPr marL="0" indent="0">
              <a:buNone/>
            </a:pPr>
            <a:r>
              <a:rPr lang="en-US" dirty="0"/>
              <a:t>Balancing Confidentiality and Disclosure:</a:t>
            </a:r>
          </a:p>
          <a:p>
            <a:r>
              <a:rPr lang="en-US" dirty="0"/>
              <a:t>Maintaining confidentiality of certain information.</a:t>
            </a:r>
          </a:p>
          <a:p>
            <a:r>
              <a:rPr lang="en-US" dirty="0"/>
              <a:t>Adhering to public information obligations.</a:t>
            </a:r>
          </a:p>
          <a:p>
            <a:r>
              <a:rPr lang="en-US" dirty="0"/>
              <a:t>Legal counsel guidance on obligations.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Purposes of Executive Session:</a:t>
            </a:r>
          </a:p>
          <a:p>
            <a:r>
              <a:rPr lang="en-US" dirty="0"/>
              <a:t>Discussing certain matters privately (Open Meeting Law exceptions)</a:t>
            </a:r>
          </a:p>
          <a:p>
            <a:r>
              <a:rPr lang="en-US" dirty="0"/>
              <a:t>Disciplinary hearings, etc.</a:t>
            </a:r>
          </a:p>
          <a:p>
            <a:pPr marL="0" indent="0">
              <a:buNone/>
            </a:pPr>
            <a:r>
              <a:rPr lang="en-US" dirty="0"/>
              <a:t>Agenda must note potential executive session</a:t>
            </a:r>
          </a:p>
          <a:p>
            <a:pPr marL="0" indent="0">
              <a:buNone/>
            </a:pPr>
            <a:r>
              <a:rPr lang="en-US" dirty="0"/>
              <a:t>SPD Member can decide to have hearing in Open Session</a:t>
            </a:r>
          </a:p>
          <a:p>
            <a:pPr marL="0" indent="0">
              <a:buNone/>
            </a:pPr>
            <a:r>
              <a:rPr lang="en-US" dirty="0"/>
              <a:t>Majority vote (roll call vote required)</a:t>
            </a:r>
          </a:p>
          <a:p>
            <a:pPr marL="0" indent="0">
              <a:buNone/>
            </a:pPr>
            <a:r>
              <a:rPr lang="en-US" dirty="0"/>
              <a:t>Purpose and subjects announced in open session (without names)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3A009E8E-50E2-4562-B4CA-8D3824E0464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1726" b="117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8218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3D75BE-E7AD-49A1-A453-D007D958A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786118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&amp; Comments– Part 2</a:t>
            </a:r>
            <a:endParaRPr lang="en-US" sz="6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7FBB8-2A87-4FDD-8742-D0C12871A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0F96F6-5409-4ED6-90DD-A3C836BD7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439" y="1578274"/>
            <a:ext cx="4596782" cy="459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00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Discipline and Other Remedial Action After Hearing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Determination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Standard of Proof and Decisions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Sustained</a:t>
            </a:r>
          </a:p>
          <a:p>
            <a:r>
              <a:rPr lang="en-US" dirty="0"/>
              <a:t>Alleged misconduct occurred and violated law or SPD policy</a:t>
            </a:r>
          </a:p>
          <a:p>
            <a:pPr marL="0" indent="0">
              <a:buNone/>
            </a:pPr>
            <a:r>
              <a:rPr lang="en-US" dirty="0"/>
              <a:t>Not Sustained</a:t>
            </a:r>
          </a:p>
          <a:p>
            <a:r>
              <a:rPr lang="en-US" dirty="0"/>
              <a:t>Unable to determine whether alleged misconduct occurred</a:t>
            </a:r>
          </a:p>
          <a:p>
            <a:pPr marL="0" indent="0">
              <a:buNone/>
            </a:pPr>
            <a:r>
              <a:rPr lang="en-US" dirty="0"/>
              <a:t>Exonerated</a:t>
            </a:r>
          </a:p>
          <a:p>
            <a:r>
              <a:rPr lang="en-US" dirty="0"/>
              <a:t>Alleged conduct occurred but didn’t violate law or SPD policy</a:t>
            </a:r>
          </a:p>
          <a:p>
            <a:pPr marL="0" indent="0">
              <a:buNone/>
            </a:pPr>
            <a:r>
              <a:rPr lang="en-US" dirty="0"/>
              <a:t>Unfounded</a:t>
            </a:r>
          </a:p>
          <a:p>
            <a:r>
              <a:rPr lang="en-US" dirty="0"/>
              <a:t>Alleged misconduct did not occur or involve alleged SPD member</a:t>
            </a:r>
          </a:p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dirty="0"/>
              <a:t>Unfounded: “Clear and convincing evidence”</a:t>
            </a:r>
          </a:p>
          <a:p>
            <a:r>
              <a:rPr lang="en-US" dirty="0"/>
              <a:t>All other allegations: “Preponderance of evidence”</a:t>
            </a:r>
          </a:p>
          <a:p>
            <a:r>
              <a:rPr lang="en-US" dirty="0"/>
              <a:t>Majority vote (at least 3 members) to approve or unanimous (if only 3 members) for decisions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A0C2E3EB-BBF0-4EDE-94C2-C46AB1C43A6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1726" b="117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91555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Discipline and Other Remedial Action After Hearing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Discipline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Considerations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After “Sustained” finding, Board deliberates on discipline/remedial action</a:t>
            </a:r>
          </a:p>
          <a:p>
            <a:pPr marL="0" indent="0">
              <a:buNone/>
            </a:pPr>
            <a:r>
              <a:rPr lang="en-US" dirty="0"/>
              <a:t>Tenured Civil Service employees require “just cause” for discipline</a:t>
            </a:r>
          </a:p>
          <a:p>
            <a:pPr marL="0" indent="0">
              <a:buNone/>
            </a:pPr>
            <a:r>
              <a:rPr lang="en-US" dirty="0"/>
              <a:t>Written notice of decision within 2 business days after hearing (G.L. c. 31, § 41)</a:t>
            </a:r>
          </a:p>
          <a:p>
            <a:pPr marL="0" indent="0">
              <a:buNone/>
            </a:pPr>
            <a:r>
              <a:rPr lang="en-US" dirty="0"/>
              <a:t>Potential Actions:</a:t>
            </a:r>
          </a:p>
          <a:p>
            <a:r>
              <a:rPr lang="en-US" dirty="0"/>
              <a:t>Re-training, letter of reinstruction, counseling, suspension, termination, etc.</a:t>
            </a:r>
          </a:p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 to Discipline Matrix/General Police Orders for consistency</a:t>
            </a:r>
          </a:p>
          <a:p>
            <a:r>
              <a:rPr lang="en-US" dirty="0"/>
              <a:t>Deviations require written reasons (mitigating/aggravating factors).</a:t>
            </a:r>
          </a:p>
          <a:p>
            <a:pPr marL="0" indent="0">
              <a:buNone/>
            </a:pPr>
            <a:r>
              <a:rPr lang="en-US" dirty="0"/>
              <a:t>Prohibited from considering personal attributes</a:t>
            </a:r>
          </a:p>
          <a:p>
            <a:pPr marL="0" indent="0">
              <a:buNone/>
            </a:pPr>
            <a:r>
              <a:rPr lang="en-US" dirty="0"/>
              <a:t>Recommendation for policy/training changes if necessary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A0C2E3EB-BBF0-4EDE-94C2-C46AB1C43A6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1726" b="117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42011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 Hearing Procedures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Notice to SPD Member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Board’s decision on each charge (Sustained, Not Sustained, Unfounded, Exonerated) with explanation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Explanation of discipline if imposed (G.L. c. 31, § 41)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Copy of Decision is forwarded to Superintendent</a:t>
            </a:r>
          </a:p>
          <a:p>
            <a:r>
              <a:rPr lang="en-US" dirty="0"/>
              <a:t>Notice to Complainant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Notification that complaint was reviewed by the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hearing held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Brief explanation of evidence at hearing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Whether subject SPD member was disciplined (without specific  details or names)</a:t>
            </a:r>
          </a:p>
          <a:p>
            <a:endParaRPr lang="en-US" dirty="0"/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081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Appeal Process for Disciplinary Decisions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Appeals from BPC with Hearing: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Tenured civil service employees may appeal to Mass. Civil Service Commission or request arbitration through their Union</a:t>
            </a:r>
          </a:p>
          <a:p>
            <a:r>
              <a:rPr lang="en-US" dirty="0"/>
              <a:t>Appeals for Discipline without prior BPC Hearing: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Discipline of less than or equal to 5 days suspension without prior hearing can be appealed to BPC or designated hearing officer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Hearing must be held within 5 business days from appeal request</a:t>
            </a:r>
          </a:p>
          <a:p>
            <a:endParaRPr lang="en-US" dirty="0"/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4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3D75BE-E7AD-49A1-A453-D007D958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7FBB8-2A87-4FDD-8742-D0C12871A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543338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3D75BE-E7AD-49A1-A453-D007D958A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786118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&amp; Comments– Part 3</a:t>
            </a:r>
            <a:endParaRPr lang="en-US" sz="6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7FBB8-2A87-4FDD-8742-D0C12871A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0F96F6-5409-4ED6-90DD-A3C836BD7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439" y="1578274"/>
            <a:ext cx="4596782" cy="459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123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Communicating With the Public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Dedicated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www.springfield-ma.gov/cos/boards/community-police-hearing-board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Agendas, reports, meeting minutes, etc.</a:t>
            </a:r>
          </a:p>
          <a:p>
            <a:r>
              <a:rPr lang="en-US" dirty="0"/>
              <a:t>Open Session Meetings and Annual Public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to public and press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Inform public about Board functions and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Opportunity for public comment and suggestions</a:t>
            </a:r>
          </a:p>
          <a:p>
            <a:r>
              <a:rPr lang="en-US" dirty="0"/>
              <a:t>Quarterly Public Summaries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Summaries posted for 12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Subject matter, incident date, evidence, dispositions, reasons</a:t>
            </a:r>
          </a:p>
          <a:p>
            <a:r>
              <a:rPr lang="en-US" dirty="0"/>
              <a:t>Annual Meeting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081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58A585-52FA-4A45-B2D0-660EC2D2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Internal Documentation and Reporting Obligations</a:t>
            </a: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6C3E0A7-1C3E-0A40-AC21-1EAD4086CB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Documentation and Records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BPC maintains official records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Includes all documents from complaint evaluation and hearings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Voting Sheets, </a:t>
            </a:r>
            <a:r>
              <a:rPr lang="en-US"/>
              <a:t>Audio Recordings, </a:t>
            </a:r>
            <a:r>
              <a:rPr lang="en-US" dirty="0"/>
              <a:t>Meeting Minutes</a:t>
            </a:r>
          </a:p>
          <a:p>
            <a:r>
              <a:rPr lang="en-US" dirty="0"/>
              <a:t>Public Accessibility and Confidentiality: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Records maintained securely to prevent unintended disclosure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Public records requests can apply to non-confidential information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56448119-B2AA-4891-9691-2894EF9E734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85766" y="1471272"/>
            <a:ext cx="3915455" cy="39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076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3D75BE-E7AD-49A1-A453-D007D958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and Answers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7FBB8-2A87-4FDD-8742-D0C12871A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ED9554-8689-47FB-A322-CFE44185EC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439" y="1132514"/>
            <a:ext cx="4592972" cy="459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1019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3D75BE-E7AD-49A1-A453-D007D958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Wrap Up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7FBB8-2A87-4FDD-8742-D0C12871A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3715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DBE169-BA91-4B17-9AF2-4BAD528BE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Introductions</a:t>
            </a:r>
            <a:br>
              <a:rPr lang="en-US" dirty="0"/>
            </a:b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7FCC6D1-213C-4A86-A2D0-742E15438C0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Board of Police Commissioners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2414D74-66D2-4C65-A48E-39F723FB2B2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174414"/>
            <a:ext cx="3977648" cy="731694"/>
          </a:xfrm>
        </p:spPr>
        <p:txBody>
          <a:bodyPr>
            <a:normAutofit/>
          </a:bodyPr>
          <a:lstStyle/>
          <a:p>
            <a:r>
              <a:rPr lang="en-US" sz="1800" dirty="0"/>
              <a:t>Springfield Police Department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4D7EF6E-37B1-4694-B769-3DDEC29D838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220199"/>
            <a:ext cx="3977648" cy="731694"/>
          </a:xfrm>
        </p:spPr>
        <p:txBody>
          <a:bodyPr>
            <a:normAutofit/>
          </a:bodyPr>
          <a:lstStyle/>
          <a:p>
            <a:r>
              <a:rPr lang="en-US" sz="1800" dirty="0"/>
              <a:t>Department of Justice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BF89FBA-20AC-4FD7-833B-ADA0EEFFCAD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5561242"/>
            <a:ext cx="3977648" cy="731694"/>
          </a:xfrm>
        </p:spPr>
        <p:txBody>
          <a:bodyPr>
            <a:normAutofit/>
          </a:bodyPr>
          <a:lstStyle/>
          <a:p>
            <a:r>
              <a:rPr lang="en-US" sz="1800" dirty="0"/>
              <a:t>Law Department</a:t>
            </a: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D6053129-752F-4277-934C-23B206AB92F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l="99" r="99"/>
          <a:stretch>
            <a:fillRect/>
          </a:stretch>
        </p:blipFill>
        <p:spPr>
          <a:xfrm>
            <a:off x="6687422" y="2093118"/>
            <a:ext cx="804759" cy="804759"/>
          </a:xfrm>
        </p:spPr>
      </p:pic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A45F60D9-A4B8-4867-A3BE-12CBED9546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/>
          <a:srcRect l="99" r="99"/>
          <a:stretch>
            <a:fillRect/>
          </a:stretch>
        </p:blipFill>
        <p:spPr/>
      </p:pic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AAB0132E-10EF-45A3-9102-DEC26F0B541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5"/>
          <a:srcRect l="99" r="99"/>
          <a:stretch>
            <a:fillRect/>
          </a:stretch>
        </p:blipFill>
        <p:spPr>
          <a:xfrm>
            <a:off x="6713691" y="3147512"/>
            <a:ext cx="804759" cy="804759"/>
          </a:xfrm>
        </p:spPr>
      </p:pic>
      <p:pic>
        <p:nvPicPr>
          <p:cNvPr id="27" name="Picture Placeholder 26">
            <a:extLst>
              <a:ext uri="{FF2B5EF4-FFF2-40B4-BE49-F238E27FC236}">
                <a16:creationId xmlns:a16="http://schemas.microsoft.com/office/drawing/2014/main" id="{4A3DF917-0DD8-4446-BA6E-AF8C36F1AD1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6"/>
          <a:srcRect l="99" r="99"/>
          <a:stretch>
            <a:fillRect/>
          </a:stretch>
        </p:blipFill>
        <p:spPr>
          <a:xfrm>
            <a:off x="6723992" y="5498580"/>
            <a:ext cx="804759" cy="804759"/>
          </a:xfrm>
        </p:spPr>
      </p:pic>
      <p:pic>
        <p:nvPicPr>
          <p:cNvPr id="11" name="Picture Placeholder 22">
            <a:extLst>
              <a:ext uri="{FF2B5EF4-FFF2-40B4-BE49-F238E27FC236}">
                <a16:creationId xmlns:a16="http://schemas.microsoft.com/office/drawing/2014/main" id="{D58B839A-491B-4C25-A895-76ACDE51038D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713691" y="4323046"/>
            <a:ext cx="804759" cy="80475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</p:pic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71A43831-34C7-4CF8-BB04-B523B5D6B539}"/>
              </a:ext>
            </a:extLst>
          </p:cNvPr>
          <p:cNvSpPr txBox="1">
            <a:spLocks/>
          </p:cNvSpPr>
          <p:nvPr/>
        </p:nvSpPr>
        <p:spPr>
          <a:xfrm>
            <a:off x="7718323" y="4265984"/>
            <a:ext cx="3977648" cy="731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Compliance Evaluator Team</a:t>
            </a:r>
          </a:p>
        </p:txBody>
      </p:sp>
    </p:spTree>
    <p:extLst>
      <p:ext uri="{BB962C8B-B14F-4D97-AF65-F5344CB8AC3E}">
        <p14:creationId xmlns:p14="http://schemas.microsoft.com/office/powerpoint/2010/main" val="22684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DBE169-BA91-4B17-9AF2-4BAD528B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057" y="1395514"/>
            <a:ext cx="4008437" cy="1395208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and Answers</a:t>
            </a:r>
            <a:br>
              <a:rPr lang="en-US" dirty="0"/>
            </a:br>
            <a:endParaRPr lang="en-US" dirty="0">
              <a:solidFill>
                <a:srgbClr val="5DAAB0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7FCC6D1-213C-4A86-A2D0-742E15438C0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Submit Questions via Chat during Presentations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2414D74-66D2-4C65-A48E-39F723FB2B2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174414"/>
            <a:ext cx="3977648" cy="731694"/>
          </a:xfrm>
        </p:spPr>
        <p:txBody>
          <a:bodyPr>
            <a:normAutofit/>
          </a:bodyPr>
          <a:lstStyle/>
          <a:p>
            <a:r>
              <a:rPr lang="en-US" sz="1800" dirty="0"/>
              <a:t>3 Separate Question and Comment Sessions – Raise Hand on Zoom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4D7EF6E-37B1-4694-B769-3DDEC29D838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220199"/>
            <a:ext cx="3977648" cy="731694"/>
          </a:xfrm>
        </p:spPr>
        <p:txBody>
          <a:bodyPr>
            <a:normAutofit/>
          </a:bodyPr>
          <a:lstStyle/>
          <a:p>
            <a:r>
              <a:rPr lang="en-US" sz="1800" dirty="0"/>
              <a:t>Spanish Interpreter Available during Question and Comment Sessions</a:t>
            </a: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D6053129-752F-4277-934C-23B206AB92F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6687422" y="2093118"/>
            <a:ext cx="804759" cy="804759"/>
          </a:xfrm>
        </p:spPr>
      </p:pic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A45F60D9-A4B8-4867-A3BE-12CBED9546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/>
          <a:srcRect/>
          <a:stretch/>
        </p:blipFill>
        <p:spPr>
          <a:xfrm>
            <a:off x="6687422" y="1038724"/>
            <a:ext cx="804759" cy="804759"/>
          </a:xfrm>
        </p:spPr>
      </p:pic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AAB0132E-10EF-45A3-9102-DEC26F0B541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5"/>
          <a:srcRect/>
          <a:stretch/>
        </p:blipFill>
        <p:spPr>
          <a:xfrm>
            <a:off x="6713691" y="3147512"/>
            <a:ext cx="804759" cy="804759"/>
          </a:xfrm>
        </p:spPr>
      </p:pic>
    </p:spTree>
    <p:extLst>
      <p:ext uri="{BB962C8B-B14F-4D97-AF65-F5344CB8AC3E}">
        <p14:creationId xmlns:p14="http://schemas.microsoft.com/office/powerpoint/2010/main" val="291453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3D75BE-E7AD-49A1-A453-D007D958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BOPC: Manual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7FBB8-2A87-4FDD-8742-D0C12871A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87658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rmAutofit/>
          </a:bodyPr>
          <a:lstStyle/>
          <a:p>
            <a:r>
              <a:rPr lang="en-US" dirty="0"/>
              <a:t>Purpose of the BOPC</a:t>
            </a:r>
            <a:r>
              <a:rPr lang="en-US" dirty="0">
                <a:solidFill>
                  <a:srgbClr val="5DAAB0"/>
                </a:solidFill>
              </a:rPr>
              <a:t>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Role of the Board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Effective disciplinary oversight of the Springfield Police Department (SPD)</a:t>
            </a:r>
          </a:p>
          <a:p>
            <a:r>
              <a:rPr lang="en-US" dirty="0"/>
              <a:t>Build trust between SPD and the residents of Springfield</a:t>
            </a:r>
          </a:p>
          <a:p>
            <a:r>
              <a:rPr lang="en-US" dirty="0"/>
              <a:t>Ensure SPD’s activities align with legal frameworks and community values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dirty="0"/>
              <a:t>Springfield Board of Police Commissioners</a:t>
            </a:r>
          </a:p>
          <a:p>
            <a:r>
              <a:rPr lang="en-US" dirty="0"/>
              <a:t>Public purpose: Oversight of discipline for SPD members</a:t>
            </a:r>
          </a:p>
          <a:p>
            <a:r>
              <a:rPr lang="en-US" dirty="0"/>
              <a:t>Conduct disciplinary hearings and determine appropriate actions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C54E6CC-D32F-4FF8-95C1-1B62EAE6D29E}"/>
              </a:ext>
            </a:extLst>
          </p:cNvPr>
          <p:cNvPicPr preferRelativeResize="0">
            <a:picLocks noGrp="1" noChangeAspect="1"/>
          </p:cNvPicPr>
          <p:nvPr>
            <p:ph type="pic" sz="quarter" idx="10"/>
          </p:nvPr>
        </p:nvPicPr>
        <p:blipFill>
          <a:blip r:embed="rId3"/>
          <a:srcRect/>
          <a:stretch/>
        </p:blipFill>
        <p:spPr>
          <a:xfrm>
            <a:off x="1682101" y="2707175"/>
            <a:ext cx="2711532" cy="2711532"/>
          </a:xfrm>
        </p:spPr>
      </p:pic>
    </p:spTree>
    <p:extLst>
      <p:ext uri="{BB962C8B-B14F-4D97-AF65-F5344CB8AC3E}">
        <p14:creationId xmlns:p14="http://schemas.microsoft.com/office/powerpoint/2010/main" val="3298998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Scope of Authority and Disciplinary Determinations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Disciplinary Determinations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Ensuring Accountability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Cases where potential discipline is more than 5 days suspension without pay or potential finding of “Not Sustained”</a:t>
            </a:r>
          </a:p>
          <a:p>
            <a:r>
              <a:rPr lang="en-US" dirty="0"/>
              <a:t>Cases designated by SPD Superintendent for the Board’s review</a:t>
            </a:r>
          </a:p>
          <a:p>
            <a:r>
              <a:rPr lang="en-US" dirty="0"/>
              <a:t>Allegations of misconduct that the Board determines should have a hearing, despite Superintendent’s or IIU Attorney’s recommendations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dirty="0"/>
              <a:t>Board ensures SPD’s community complaint process remains effective</a:t>
            </a:r>
          </a:p>
          <a:p>
            <a:r>
              <a:rPr lang="en-US" dirty="0"/>
              <a:t>Springfield Community’s ability to obtain accountability for misconduct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C54E6CC-D32F-4FF8-95C1-1B62EAE6D29E}"/>
              </a:ext>
            </a:extLst>
          </p:cNvPr>
          <p:cNvPicPr preferRelativeResize="0">
            <a:picLocks noGrp="1" noChangeAspect="1"/>
          </p:cNvPicPr>
          <p:nvPr>
            <p:ph type="pic" sz="quarter" idx="10"/>
          </p:nvPr>
        </p:nvPicPr>
        <p:blipFill>
          <a:blip r:embed="rId3"/>
          <a:stretch>
            <a:fillRect/>
          </a:stretch>
        </p:blipFill>
        <p:spPr>
          <a:xfrm>
            <a:off x="1682101" y="2540529"/>
            <a:ext cx="2711532" cy="3044825"/>
          </a:xfrm>
        </p:spPr>
      </p:pic>
    </p:spTree>
    <p:extLst>
      <p:ext uri="{BB962C8B-B14F-4D97-AF65-F5344CB8AC3E}">
        <p14:creationId xmlns:p14="http://schemas.microsoft.com/office/powerpoint/2010/main" val="266279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A981189-9280-48E8-90AE-7F25E741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6" y="1193765"/>
            <a:ext cx="4385843" cy="1325563"/>
          </a:xfrm>
        </p:spPr>
        <p:txBody>
          <a:bodyPr>
            <a:noAutofit/>
          </a:bodyPr>
          <a:lstStyle/>
          <a:p>
            <a:r>
              <a:rPr lang="en-US" sz="3200" dirty="0"/>
              <a:t>Enhancing Community Relations</a:t>
            </a:r>
            <a:endParaRPr lang="en-US" sz="3200" dirty="0">
              <a:solidFill>
                <a:srgbClr val="5DAAB0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B9CB9E-1380-488B-88F1-B99F12EFA7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Fostering Good Communication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3079F2-FA5D-4717-9945-965E324EBF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Building Trust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9ED32E-028C-428E-97AF-168C8D6F92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Board’s duty to foster communication with the Springfield community</a:t>
            </a:r>
          </a:p>
          <a:p>
            <a:pPr marL="0" indent="0">
              <a:buNone/>
            </a:pPr>
            <a:r>
              <a:rPr lang="en-US" dirty="0"/>
              <a:t>Regular updates on individual complaints (as allowed by law and union agreements) to involved parties</a:t>
            </a:r>
          </a:p>
          <a:p>
            <a:pPr marL="0" indent="0">
              <a:buNone/>
            </a:pPr>
            <a:r>
              <a:rPr lang="en-US" dirty="0"/>
              <a:t>Community's access to information about the Board:</a:t>
            </a:r>
          </a:p>
          <a:p>
            <a:r>
              <a:rPr lang="en-US" dirty="0"/>
              <a:t>Organization and structure</a:t>
            </a:r>
          </a:p>
          <a:p>
            <a:r>
              <a:rPr lang="en-US" dirty="0"/>
              <a:t>Duties and responsibilities</a:t>
            </a:r>
          </a:p>
          <a:p>
            <a:r>
              <a:rPr lang="en-US" dirty="0"/>
              <a:t>Authority and activities</a:t>
            </a:r>
          </a:p>
          <a:p>
            <a:r>
              <a:rPr lang="en-US" dirty="0"/>
              <a:t>Disciplinary recommendation process</a:t>
            </a:r>
          </a:p>
          <a:p>
            <a:pPr marL="0" indent="0">
              <a:buNone/>
            </a:pPr>
            <a:r>
              <a:rPr lang="en-US" dirty="0"/>
              <a:t>Quarterly reports of disciplinary cases (case numbers, not names)</a:t>
            </a:r>
          </a:p>
          <a:p>
            <a:pPr lvl="1"/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D72ABF-5D1D-4141-8DFE-03D197B7C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Transparency leads to trust-building</a:t>
            </a:r>
          </a:p>
          <a:p>
            <a:r>
              <a:rPr lang="en-US" dirty="0"/>
              <a:t>Community informed about oversight procedures</a:t>
            </a:r>
          </a:p>
          <a:p>
            <a:r>
              <a:rPr lang="en-US" dirty="0"/>
              <a:t>BPC identifies needed enhancements to complaint process</a:t>
            </a:r>
          </a:p>
          <a:p>
            <a:r>
              <a:rPr lang="en-US" dirty="0"/>
              <a:t>Continuous improvement to strengthen oversight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C54E6CC-D32F-4FF8-95C1-1B62EAE6D29E}"/>
              </a:ext>
            </a:extLst>
          </p:cNvPr>
          <p:cNvPicPr preferRelativeResize="0">
            <a:picLocks noGrp="1" noChangeAspect="1"/>
          </p:cNvPicPr>
          <p:nvPr>
            <p:ph type="pic" sz="quarter" idx="10"/>
          </p:nvPr>
        </p:nvPicPr>
        <p:blipFill>
          <a:blip r:embed="rId3"/>
          <a:srcRect/>
          <a:stretch/>
        </p:blipFill>
        <p:spPr>
          <a:xfrm>
            <a:off x="1682101" y="2707175"/>
            <a:ext cx="2711532" cy="2711532"/>
          </a:xfrm>
        </p:spPr>
      </p:pic>
    </p:spTree>
    <p:extLst>
      <p:ext uri="{BB962C8B-B14F-4D97-AF65-F5344CB8AC3E}">
        <p14:creationId xmlns:p14="http://schemas.microsoft.com/office/powerpoint/2010/main" val="54523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FT_ELT_Template01">
      <a:dk1>
        <a:srgbClr val="3F3F3F"/>
      </a:dk1>
      <a:lt1>
        <a:srgbClr val="FFFFFF"/>
      </a:lt1>
      <a:dk2>
        <a:srgbClr val="000000"/>
      </a:dk2>
      <a:lt2>
        <a:srgbClr val="A5A5A5"/>
      </a:lt2>
      <a:accent1>
        <a:srgbClr val="5DAAB0"/>
      </a:accent1>
      <a:accent2>
        <a:srgbClr val="DFE3E9"/>
      </a:accent2>
      <a:accent3>
        <a:srgbClr val="BBC3CD"/>
      </a:accent3>
      <a:accent4>
        <a:srgbClr val="484848"/>
      </a:accent4>
      <a:accent5>
        <a:srgbClr val="1F1F26"/>
      </a:accent5>
      <a:accent6>
        <a:srgbClr val="F2CAA2"/>
      </a:accent6>
      <a:hlink>
        <a:srgbClr val="00194C"/>
      </a:hlink>
      <a:folHlink>
        <a:srgbClr val="954F72"/>
      </a:folHlink>
    </a:clrScheme>
    <a:fontScheme name="MSFT_ELT_Template01">
      <a:majorFont>
        <a:latin typeface="Constant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ICK TO ADD TITLE" id="{F1EBDCD4-0DFE-4BFC-B527-76D7C1C6466B}" vid="{B36D0821-FAFD-4A44-B0A3-926132276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clean sophisticated presentation</Template>
  <TotalTime>2501</TotalTime>
  <Words>1807</Words>
  <Application>Microsoft Office PowerPoint</Application>
  <PresentationFormat>Widescreen</PresentationFormat>
  <Paragraphs>304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Constantia</vt:lpstr>
      <vt:lpstr>Helvetica Light</vt:lpstr>
      <vt:lpstr>Office Theme</vt:lpstr>
      <vt:lpstr>Board of Police Commissioners: Manual</vt:lpstr>
      <vt:lpstr>Agenda</vt:lpstr>
      <vt:lpstr>Introductions</vt:lpstr>
      <vt:lpstr>Introductions </vt:lpstr>
      <vt:lpstr>Questions and Answers </vt:lpstr>
      <vt:lpstr>BOPC: Manual</vt:lpstr>
      <vt:lpstr>Purpose of the BOPC </vt:lpstr>
      <vt:lpstr>Scope of Authority and Disciplinary Determinations</vt:lpstr>
      <vt:lpstr>Enhancing Community Relations</vt:lpstr>
      <vt:lpstr>Purpose and Scope, of BOPC Manual</vt:lpstr>
      <vt:lpstr>Engagement with the City and SPD</vt:lpstr>
      <vt:lpstr>Selection and Organization of the Board</vt:lpstr>
      <vt:lpstr>Duties and Responsibilities of the Board (Part 1)</vt:lpstr>
      <vt:lpstr>Duties and Responsibilities of the Board (Part 2)</vt:lpstr>
      <vt:lpstr>Questions &amp; Comments– Part 1</vt:lpstr>
      <vt:lpstr>Orientation and Training</vt:lpstr>
      <vt:lpstr>Ensuring Resources for Effective Oversight</vt:lpstr>
      <vt:lpstr>Transmittal of Cases and Review Process</vt:lpstr>
      <vt:lpstr>Access to Investigative Files and Information</vt:lpstr>
      <vt:lpstr>Review and Decision-Making Process</vt:lpstr>
      <vt:lpstr>Subpoena Power and Decision Criteria</vt:lpstr>
      <vt:lpstr>Conducting Board Meetings</vt:lpstr>
      <vt:lpstr>Conducting Board Meetings</vt:lpstr>
      <vt:lpstr>Conducting Board Meetings</vt:lpstr>
      <vt:lpstr>Questions &amp; Comments– Part 2</vt:lpstr>
      <vt:lpstr>Discipline and Other Remedial Action After Hearing</vt:lpstr>
      <vt:lpstr>Discipline and Other Remedial Action After Hearing</vt:lpstr>
      <vt:lpstr>Post Hearing Procedures</vt:lpstr>
      <vt:lpstr>Appeal Process for Disciplinary Decisions</vt:lpstr>
      <vt:lpstr>Questions &amp; Comments– Part 3</vt:lpstr>
      <vt:lpstr>Communicating With the Public</vt:lpstr>
      <vt:lpstr>Internal Documentation and Reporting Obligations</vt:lpstr>
      <vt:lpstr>Questions and Answers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Police Commissioners: Manual</dc:title>
  <dc:creator>Grierson, Devon</dc:creator>
  <cp:lastModifiedBy>Grierson, Devon</cp:lastModifiedBy>
  <cp:revision>38</cp:revision>
  <cp:lastPrinted>2023-08-14T18:55:08Z</cp:lastPrinted>
  <dcterms:created xsi:type="dcterms:W3CDTF">2023-08-10T19:35:36Z</dcterms:created>
  <dcterms:modified xsi:type="dcterms:W3CDTF">2023-08-16T20:36:48Z</dcterms:modified>
</cp:coreProperties>
</file>