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4" r:id="rId4"/>
    <p:sldId id="258" r:id="rId5"/>
    <p:sldId id="260" r:id="rId6"/>
    <p:sldId id="259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CONFIRMED</a:t>
            </a:r>
            <a:r>
              <a:rPr lang="en-US" sz="2000" baseline="0"/>
              <a:t> COVID-19 CASES 10/05/2020 - 10/11/2020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EBF-4273-ABF0-CC506F4F0A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BF-4273-ABF0-CC506F4F0A4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BF-4273-ABF0-CC506F4F0A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Sheet1!$A$23:$A$25</c:f>
              <c:strCache>
                <c:ptCount val="3"/>
                <c:pt idx="0">
                  <c:v>30 AND UNDER</c:v>
                </c:pt>
                <c:pt idx="1">
                  <c:v>31 - 50</c:v>
                </c:pt>
                <c:pt idx="2">
                  <c:v>51 AND OLDER</c:v>
                </c:pt>
              </c:strCache>
            </c:strRef>
          </c:cat>
          <c:val>
            <c:numRef>
              <c:f>Sheet1!$B$23:$B$25</c:f>
              <c:numCache>
                <c:formatCode>General</c:formatCode>
                <c:ptCount val="3"/>
                <c:pt idx="0">
                  <c:v>53</c:v>
                </c:pt>
                <c:pt idx="1">
                  <c:v>32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BF-4273-ABF0-CC506F4F0A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800" b="1"/>
              <a:t>CONFIRMED COVID-19</a:t>
            </a:r>
            <a:r>
              <a:rPr lang="en-US" sz="1800" b="1" baseline="0"/>
              <a:t> CASES BY AGE 10/05/2020 - 10/11/2020</a:t>
            </a:r>
          </a:p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800" b="1" baseline="0"/>
              <a:t>SPRINGFIELD, MA</a:t>
            </a:r>
            <a:endParaRPr lang="en-US" sz="1800" b="1"/>
          </a:p>
        </c:rich>
      </c:tx>
      <c:layout>
        <c:manualLayout>
          <c:xMode val="edge"/>
          <c:yMode val="edge"/>
          <c:x val="0.15905100992810681"/>
          <c:y val="1.4384769068045598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2743791641429436E-2"/>
          <c:y val="8.2944038929440397E-2"/>
          <c:w val="0.94725620835857061"/>
          <c:h val="0.85331321723470699"/>
        </c:manualLayout>
      </c:layout>
      <c:pieChart>
        <c:varyColors val="1"/>
        <c:ser>
          <c:idx val="0"/>
          <c:order val="0"/>
          <c:tx>
            <c:strRef>
              <c:f>Sheet1!$B$6</c:f>
              <c:strCache>
                <c:ptCount val="1"/>
                <c:pt idx="0">
                  <c:v>CASES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AEB-41F3-AE8D-C4D8B05C67E6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AEB-41F3-AE8D-C4D8B05C67E6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AEB-41F3-AE8D-C4D8B05C67E6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AEB-41F3-AE8D-C4D8B05C67E6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AEB-41F3-AE8D-C4D8B05C67E6}"/>
              </c:ext>
            </c:extLst>
          </c:dPt>
          <c:dPt>
            <c:idx val="5"/>
            <c:bubble3D val="0"/>
            <c:spPr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AEB-41F3-AE8D-C4D8B05C67E6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AEB-41F3-AE8D-C4D8B05C67E6}"/>
              </c:ext>
            </c:extLst>
          </c:dPt>
          <c:dPt>
            <c:idx val="7"/>
            <c:bubble3D val="0"/>
            <c:spPr>
              <a:gradFill>
                <a:gsLst>
                  <a:gs pos="0">
                    <a:schemeClr val="accent2">
                      <a:lumMod val="60000"/>
                    </a:schemeClr>
                  </a:gs>
                  <a:gs pos="100000">
                    <a:schemeClr val="accent2">
                      <a:lumMod val="6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AEB-41F3-AE8D-C4D8B05C67E6}"/>
              </c:ext>
            </c:extLst>
          </c:dPt>
          <c:dPt>
            <c:idx val="8"/>
            <c:bubble3D val="0"/>
            <c:spPr>
              <a:gradFill>
                <a:gsLst>
                  <a:gs pos="0">
                    <a:schemeClr val="accent3">
                      <a:lumMod val="60000"/>
                    </a:schemeClr>
                  </a:gs>
                  <a:gs pos="100000">
                    <a:schemeClr val="accent3">
                      <a:lumMod val="6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AEB-41F3-AE8D-C4D8B05C67E6}"/>
              </c:ext>
            </c:extLst>
          </c:dPt>
          <c:dPt>
            <c:idx val="9"/>
            <c:bubble3D val="0"/>
            <c:spPr>
              <a:gradFill>
                <a:gsLst>
                  <a:gs pos="0">
                    <a:schemeClr val="accent4">
                      <a:lumMod val="60000"/>
                    </a:schemeClr>
                  </a:gs>
                  <a:gs pos="100000">
                    <a:schemeClr val="accent4">
                      <a:lumMod val="6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AEB-41F3-AE8D-C4D8B05C67E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AEB-41F3-AE8D-C4D8B05C67E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3AEB-41F3-AE8D-C4D8B05C6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Sheet1!$A$7:$A$16</c:f>
              <c:strCache>
                <c:ptCount val="10"/>
                <c:pt idx="0">
                  <c:v>0 - 10</c:v>
                </c:pt>
                <c:pt idx="1">
                  <c:v>11 - 20</c:v>
                </c:pt>
                <c:pt idx="2">
                  <c:v>21 - 30</c:v>
                </c:pt>
                <c:pt idx="3">
                  <c:v>31 - 40</c:v>
                </c:pt>
                <c:pt idx="4">
                  <c:v>41 - 50</c:v>
                </c:pt>
                <c:pt idx="5">
                  <c:v>51 - 60</c:v>
                </c:pt>
                <c:pt idx="6">
                  <c:v>61 - 70</c:v>
                </c:pt>
                <c:pt idx="7">
                  <c:v>71 - 80</c:v>
                </c:pt>
                <c:pt idx="8">
                  <c:v>81 - 90</c:v>
                </c:pt>
                <c:pt idx="9">
                  <c:v>0THER</c:v>
                </c:pt>
              </c:strCache>
            </c:strRef>
          </c:cat>
          <c:val>
            <c:numRef>
              <c:f>Sheet1!$B$7:$B$16</c:f>
              <c:numCache>
                <c:formatCode>General</c:formatCode>
                <c:ptCount val="10"/>
                <c:pt idx="0">
                  <c:v>13</c:v>
                </c:pt>
                <c:pt idx="1">
                  <c:v>19</c:v>
                </c:pt>
                <c:pt idx="2">
                  <c:v>21</c:v>
                </c:pt>
                <c:pt idx="3">
                  <c:v>14</c:v>
                </c:pt>
                <c:pt idx="4">
                  <c:v>18</c:v>
                </c:pt>
                <c:pt idx="5">
                  <c:v>8</c:v>
                </c:pt>
                <c:pt idx="6">
                  <c:v>9</c:v>
                </c:pt>
                <c:pt idx="7">
                  <c:v>4</c:v>
                </c:pt>
                <c:pt idx="8">
                  <c:v>2</c:v>
                </c:pt>
                <c:pt idx="9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AEB-41F3-AE8D-C4D8B05C6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Sheet1!$B$6</c:f>
              <c:strCache>
                <c:ptCount val="1"/>
                <c:pt idx="0">
                  <c:v>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1A-4A6A-83D2-96A4483C97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1A-4A6A-83D2-96A4483C97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81A-4A6A-83D2-96A4483C97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81A-4A6A-83D2-96A4483C97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81A-4A6A-83D2-96A4483C97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81A-4A6A-83D2-96A4483C974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81A-4A6A-83D2-96A4483C974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81A-4A6A-83D2-96A4483C974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81A-4A6A-83D2-96A4483C974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581A-4A6A-83D2-96A4483C974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81A-4A6A-83D2-96A4483C974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81A-4A6A-83D2-96A4483C9740}"/>
              </c:ext>
            </c:extLst>
          </c:dPt>
          <c:dLbls>
            <c:dLbl>
              <c:idx val="1"/>
              <c:layout>
                <c:manualLayout>
                  <c:x val="-2.2880675363340778E-3"/>
                  <c:y val="8.70284937937059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1A-4A6A-83D2-96A4483C974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81A-4A6A-83D2-96A4483C97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Sheet1!$A$7:$A$18</c:f>
              <c:strCache>
                <c:ptCount val="12"/>
                <c:pt idx="0">
                  <c:v>01101</c:v>
                </c:pt>
                <c:pt idx="1">
                  <c:v>01103</c:v>
                </c:pt>
                <c:pt idx="2">
                  <c:v>01104</c:v>
                </c:pt>
                <c:pt idx="3">
                  <c:v>01105</c:v>
                </c:pt>
                <c:pt idx="4">
                  <c:v>01107</c:v>
                </c:pt>
                <c:pt idx="5">
                  <c:v>01108</c:v>
                </c:pt>
                <c:pt idx="6">
                  <c:v>01109</c:v>
                </c:pt>
                <c:pt idx="7">
                  <c:v>01118</c:v>
                </c:pt>
                <c:pt idx="8">
                  <c:v>01119</c:v>
                </c:pt>
                <c:pt idx="9">
                  <c:v>01129</c:v>
                </c:pt>
                <c:pt idx="10">
                  <c:v>01128</c:v>
                </c:pt>
                <c:pt idx="11">
                  <c:v>01151</c:v>
                </c:pt>
              </c:strCache>
            </c:strRef>
          </c:cat>
          <c:val>
            <c:numRef>
              <c:f>Sheet1!$B$7:$B$18</c:f>
              <c:numCache>
                <c:formatCode>General</c:formatCode>
                <c:ptCount val="12"/>
                <c:pt idx="0">
                  <c:v>1</c:v>
                </c:pt>
                <c:pt idx="1">
                  <c:v>4</c:v>
                </c:pt>
                <c:pt idx="2">
                  <c:v>15</c:v>
                </c:pt>
                <c:pt idx="3">
                  <c:v>19</c:v>
                </c:pt>
                <c:pt idx="4">
                  <c:v>7</c:v>
                </c:pt>
                <c:pt idx="5">
                  <c:v>31</c:v>
                </c:pt>
                <c:pt idx="6">
                  <c:v>26</c:v>
                </c:pt>
                <c:pt idx="7">
                  <c:v>4</c:v>
                </c:pt>
                <c:pt idx="8">
                  <c:v>12</c:v>
                </c:pt>
                <c:pt idx="9">
                  <c:v>3</c:v>
                </c:pt>
                <c:pt idx="10">
                  <c:v>0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81A-4A6A-83D2-96A4483C974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5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8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0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550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50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5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6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28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1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3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1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9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6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2050-374D-41B2-83B9-D7CF326ADCA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B9E97-DDBD-4F3B-9BA7-0FB1B674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00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0872"/>
            <a:ext cx="12192000" cy="1926771"/>
          </a:xfrm>
        </p:spPr>
        <p:txBody>
          <a:bodyPr>
            <a:normAutofit/>
          </a:bodyPr>
          <a:lstStyle/>
          <a:p>
            <a:r>
              <a:rPr lang="en-US" sz="7300" dirty="0" smtClean="0"/>
              <a:t>City of Springfield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464" y="5202238"/>
            <a:ext cx="11185072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Neighborhood Council COVID-19 Update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1878" y="2188028"/>
            <a:ext cx="7168243" cy="2328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dirty="0" smtClean="0"/>
              <a:t>Department of </a:t>
            </a:r>
            <a:br>
              <a:rPr lang="en-US" sz="5400" dirty="0" smtClean="0"/>
            </a:br>
            <a:r>
              <a:rPr lang="en-US" sz="5400" dirty="0" smtClean="0"/>
              <a:t>Health and Human Services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050972" y="6270171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October 14, 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279" y="5832588"/>
            <a:ext cx="862752" cy="8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572712-6527-4443-9C10-8C70237F521D}"/>
              </a:ext>
            </a:extLst>
          </p:cNvPr>
          <p:cNvGraphicFramePr/>
          <p:nvPr/>
        </p:nvGraphicFramePr>
        <p:xfrm>
          <a:off x="1738312" y="395287"/>
          <a:ext cx="8715375" cy="606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567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61" y="264902"/>
            <a:ext cx="8821677" cy="63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6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76A025-BA75-E745-9AF7-8292ECAE6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754456"/>
              </p:ext>
            </p:extLst>
          </p:nvPr>
        </p:nvGraphicFramePr>
        <p:xfrm>
          <a:off x="1371601" y="114300"/>
          <a:ext cx="9405258" cy="6613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676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9A87387-EE54-4446-BBB8-C41DE9806378}"/>
              </a:ext>
            </a:extLst>
          </p:cNvPr>
          <p:cNvGraphicFramePr/>
          <p:nvPr/>
        </p:nvGraphicFramePr>
        <p:xfrm>
          <a:off x="1157287" y="204787"/>
          <a:ext cx="9877425" cy="644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384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33" y="73134"/>
            <a:ext cx="9668933" cy="678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9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2" y="0"/>
            <a:ext cx="4987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5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2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03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103</TotalTime>
  <Words>46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City of Springfield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Springfield  Department of  Health and Human Services</dc:title>
  <dc:creator>Shea, Molly E.</dc:creator>
  <cp:lastModifiedBy>Shea, Molly E.</cp:lastModifiedBy>
  <cp:revision>6</cp:revision>
  <dcterms:created xsi:type="dcterms:W3CDTF">2020-10-13T20:05:07Z</dcterms:created>
  <dcterms:modified xsi:type="dcterms:W3CDTF">2020-10-14T19:03:48Z</dcterms:modified>
</cp:coreProperties>
</file>