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590"/>
  </p:normalViewPr>
  <p:slideViewPr>
    <p:cSldViewPr snapToGrid="0" snapToObjects="1">
      <p:cViewPr varScale="1">
        <p:scale>
          <a:sx n="88" d="100"/>
          <a:sy n="88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11/20/19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urveymonkey.com/r/VW5P5JB" TargetMode="External"/><Relationship Id="rId2" Type="http://schemas.openxmlformats.org/officeDocument/2006/relationships/hyperlink" Target="https://www.surveymonkey.com/r/G8RKMH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buono@springfieldcityhall.com" TargetMode="External"/><Relationship Id="rId4" Type="http://schemas.openxmlformats.org/officeDocument/2006/relationships/hyperlink" Target="mailto:Alicia.Vaughn@sbcglobal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2020 </a:t>
            </a:r>
            <a:r>
              <a:rPr lang="mr-IN" dirty="0"/>
              <a:t>–</a:t>
            </a:r>
            <a:r>
              <a:rPr lang="en-US" dirty="0"/>
              <a:t> 2024 Consolidated Plan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City of Springfield	</a:t>
            </a:r>
          </a:p>
        </p:txBody>
      </p:sp>
    </p:spTree>
    <p:extLst>
      <p:ext uri="{BB962C8B-B14F-4D97-AF65-F5344CB8AC3E}">
        <p14:creationId xmlns:p14="http://schemas.microsoft.com/office/powerpoint/2010/main" val="220687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Consolidated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Required by the U.S. Department of Housing and Urban Development to receive “Entitlement Grants” or formula grants</a:t>
            </a:r>
          </a:p>
          <a:p>
            <a:r>
              <a:rPr lang="en-US" dirty="0"/>
              <a:t>Must be written once every five years</a:t>
            </a:r>
          </a:p>
          <a:p>
            <a:r>
              <a:rPr lang="en-US" dirty="0"/>
              <a:t>Three parts – data analysis, public input and strategic plan</a:t>
            </a:r>
          </a:p>
        </p:txBody>
      </p:sp>
    </p:spTree>
    <p:extLst>
      <p:ext uri="{BB962C8B-B14F-4D97-AF65-F5344CB8AC3E}">
        <p14:creationId xmlns:p14="http://schemas.microsoft.com/office/powerpoint/2010/main" val="315862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8855-D55D-2E43-89CD-710B34089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Plans of the Consolidated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6063F-417C-3240-B839-6C6836BB7F7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Annual Updates – Action Plan</a:t>
            </a:r>
          </a:p>
          <a:p>
            <a:r>
              <a:rPr lang="en-US" dirty="0"/>
              <a:t>Annual Progress Reports - Consolidated Annual Performance &amp; Evaluation Report (CAPER)</a:t>
            </a:r>
          </a:p>
          <a:p>
            <a:r>
              <a:rPr lang="en-US" dirty="0"/>
              <a:t>Fair Housing – Analysis of Impediments to Fair Housing</a:t>
            </a:r>
          </a:p>
          <a:p>
            <a:r>
              <a:rPr lang="en-US" dirty="0"/>
              <a:t>Homelessness – Local Continuum of Care</a:t>
            </a:r>
          </a:p>
          <a:p>
            <a:r>
              <a:rPr lang="en-US" dirty="0"/>
              <a:t>Other Local or Regional Plan</a:t>
            </a:r>
          </a:p>
        </p:txBody>
      </p:sp>
    </p:spTree>
    <p:extLst>
      <p:ext uri="{BB962C8B-B14F-4D97-AF65-F5344CB8AC3E}">
        <p14:creationId xmlns:p14="http://schemas.microsoft.com/office/powerpoint/2010/main" val="9584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BE736-F72C-F440-B9BD-C8445431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Springfield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731E6-0022-1E46-9B5F-55362E2E2EE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Community Development Block Grant (CDBG)– Estimated  $3,800,000</a:t>
            </a:r>
          </a:p>
          <a:p>
            <a:r>
              <a:rPr lang="en-US" dirty="0"/>
              <a:t>Home Investment Partnerships Program (HOME) – Estimated $1,500,000</a:t>
            </a:r>
          </a:p>
          <a:p>
            <a:r>
              <a:rPr lang="en-US" dirty="0"/>
              <a:t>Emergency Solutions Grant (ESG) – Estimated $300,000</a:t>
            </a:r>
          </a:p>
          <a:p>
            <a:r>
              <a:rPr lang="en-US" dirty="0"/>
              <a:t>Housing Opportunities with HIV/AIDS – Estimated $600,000</a:t>
            </a:r>
          </a:p>
        </p:txBody>
      </p:sp>
    </p:spTree>
    <p:extLst>
      <p:ext uri="{BB962C8B-B14F-4D97-AF65-F5344CB8AC3E}">
        <p14:creationId xmlns:p14="http://schemas.microsoft.com/office/powerpoint/2010/main" val="24419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81A46-710F-4A4D-B3F9-114B35C3C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3DA03-B1A1-4448-9CAB-C8EDDBEA2B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Housing – </a:t>
            </a:r>
          </a:p>
          <a:p>
            <a:pPr lvl="1"/>
            <a:r>
              <a:rPr lang="en-US" dirty="0"/>
              <a:t>Affordability</a:t>
            </a:r>
          </a:p>
          <a:p>
            <a:pPr lvl="1"/>
            <a:r>
              <a:rPr lang="en-US" dirty="0"/>
              <a:t>Condition</a:t>
            </a:r>
          </a:p>
          <a:p>
            <a:pPr lvl="1"/>
            <a:r>
              <a:rPr lang="en-US" dirty="0"/>
              <a:t>Housing Problems</a:t>
            </a:r>
          </a:p>
          <a:p>
            <a:r>
              <a:rPr lang="en-US" dirty="0"/>
              <a:t>Homelessness</a:t>
            </a:r>
          </a:p>
          <a:p>
            <a:r>
              <a:rPr lang="en-US" dirty="0"/>
              <a:t>Economic Development </a:t>
            </a:r>
          </a:p>
          <a:p>
            <a:r>
              <a:rPr lang="en-US" dirty="0"/>
              <a:t>Public Services</a:t>
            </a:r>
          </a:p>
          <a:p>
            <a:r>
              <a:rPr lang="en-US" dirty="0"/>
              <a:t>Public Facilities </a:t>
            </a:r>
          </a:p>
          <a:p>
            <a:r>
              <a:rPr lang="en-US" dirty="0"/>
              <a:t>Public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19737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EA70-A434-E243-818E-F5CE4E8E0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886A5-2419-0F4E-B245-706530F5B5A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Survey – currently available until 12/31/2019</a:t>
            </a:r>
          </a:p>
          <a:p>
            <a:r>
              <a:rPr lang="en-US" dirty="0"/>
              <a:t>Public Meetings</a:t>
            </a:r>
          </a:p>
          <a:p>
            <a:pPr lvl="1"/>
            <a:r>
              <a:rPr lang="en-US" dirty="0"/>
              <a:t>Housing</a:t>
            </a:r>
          </a:p>
          <a:p>
            <a:pPr lvl="1"/>
            <a:r>
              <a:rPr lang="en-US" dirty="0"/>
              <a:t>Homelessness</a:t>
            </a:r>
          </a:p>
          <a:p>
            <a:pPr lvl="1"/>
            <a:r>
              <a:rPr lang="en-US" dirty="0"/>
              <a:t>Economic Development</a:t>
            </a:r>
          </a:p>
          <a:p>
            <a:pPr lvl="1"/>
            <a:r>
              <a:rPr lang="en-US" dirty="0"/>
              <a:t>Public Services</a:t>
            </a:r>
          </a:p>
          <a:p>
            <a:r>
              <a:rPr lang="en-US" dirty="0"/>
              <a:t>Stakeholder Interviews </a:t>
            </a:r>
          </a:p>
        </p:txBody>
      </p:sp>
    </p:spTree>
    <p:extLst>
      <p:ext uri="{BB962C8B-B14F-4D97-AF65-F5344CB8AC3E}">
        <p14:creationId xmlns:p14="http://schemas.microsoft.com/office/powerpoint/2010/main" val="378910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5B973-A88C-4B47-8CFD-4C9D8A54C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72" y="0"/>
            <a:ext cx="8534400" cy="758952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B4D94-4E38-7449-9D0C-D6201B2D2C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Data Analysis – November – January</a:t>
            </a:r>
          </a:p>
          <a:p>
            <a:r>
              <a:rPr lang="en-US" dirty="0"/>
              <a:t>1</a:t>
            </a:r>
            <a:r>
              <a:rPr lang="en-US" baseline="30000" dirty="0"/>
              <a:t>st </a:t>
            </a:r>
            <a:r>
              <a:rPr lang="en-US" dirty="0"/>
              <a:t>Round of Public Input – November &amp; December</a:t>
            </a:r>
          </a:p>
          <a:p>
            <a:r>
              <a:rPr lang="en-US" dirty="0"/>
              <a:t>Writing of Strategic Plan – January – February</a:t>
            </a:r>
          </a:p>
          <a:p>
            <a:r>
              <a:rPr lang="en-US" dirty="0"/>
              <a:t>Public Hearing – January 21, 2020</a:t>
            </a:r>
          </a:p>
          <a:p>
            <a:r>
              <a:rPr lang="en-US" dirty="0"/>
              <a:t>Selection of Projects– February - March</a:t>
            </a:r>
          </a:p>
          <a:p>
            <a:r>
              <a:rPr lang="en-US" dirty="0"/>
              <a:t>Draft Plan Available for Review – April 9 – May 8, 2020</a:t>
            </a:r>
          </a:p>
          <a:p>
            <a:r>
              <a:rPr lang="en-US" dirty="0"/>
              <a:t>Public Hearing on Draft Plan – April 21, 2020</a:t>
            </a:r>
          </a:p>
          <a:p>
            <a:r>
              <a:rPr lang="en-US" dirty="0"/>
              <a:t>Submission to HUD – May 15, 2020</a:t>
            </a:r>
          </a:p>
        </p:txBody>
      </p:sp>
    </p:spTree>
    <p:extLst>
      <p:ext uri="{BB962C8B-B14F-4D97-AF65-F5344CB8AC3E}">
        <p14:creationId xmlns:p14="http://schemas.microsoft.com/office/powerpoint/2010/main" val="414879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0833-C222-D043-A6B1-29EA438F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49102-0D27-B04D-9EC0-388F586D8BA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Access the Survey – (English) </a:t>
            </a:r>
            <a:r>
              <a:rPr lang="en-US" dirty="0">
                <a:hlinkClick r:id="rId2"/>
              </a:rPr>
              <a:t>https://www.surveymonkey.com/r/G8RKMHM</a:t>
            </a:r>
            <a:endParaRPr lang="en-US" dirty="0"/>
          </a:p>
          <a:p>
            <a:endParaRPr lang="en-US" dirty="0"/>
          </a:p>
          <a:p>
            <a:r>
              <a:rPr lang="en-US" dirty="0"/>
              <a:t>Access the Survey – (Spanish) </a:t>
            </a:r>
            <a:r>
              <a:rPr lang="en-US" dirty="0">
                <a:hlinkClick r:id="rId3"/>
              </a:rPr>
              <a:t>https://es.surveymonkey.com/r</a:t>
            </a:r>
            <a:r>
              <a:rPr lang="en-US">
                <a:hlinkClick r:id="rId3"/>
              </a:rPr>
              <a:t>/VW5P5JB</a:t>
            </a:r>
            <a:endParaRPr lang="en-US" dirty="0"/>
          </a:p>
          <a:p>
            <a:endParaRPr lang="en-US" dirty="0"/>
          </a:p>
          <a:p>
            <a:r>
              <a:rPr lang="en-US" dirty="0"/>
              <a:t>Alicia Vaughn –City Consultants &amp; Research, LLC - </a:t>
            </a:r>
            <a:r>
              <a:rPr lang="en-US" dirty="0">
                <a:hlinkClick r:id="rId4"/>
              </a:rPr>
              <a:t>Alicia.Vaughn@sbcglobal.net</a:t>
            </a:r>
            <a:r>
              <a:rPr lang="en-US" dirty="0"/>
              <a:t> – 317-744-5600</a:t>
            </a:r>
          </a:p>
          <a:p>
            <a:endParaRPr lang="en-US" dirty="0"/>
          </a:p>
          <a:p>
            <a:r>
              <a:rPr lang="en-US" dirty="0"/>
              <a:t>Cathy </a:t>
            </a:r>
            <a:r>
              <a:rPr lang="en-US" dirty="0" err="1"/>
              <a:t>Buono</a:t>
            </a:r>
            <a:r>
              <a:rPr lang="en-US" dirty="0"/>
              <a:t> - City of Springfield – </a:t>
            </a:r>
            <a:r>
              <a:rPr lang="en-US" u="sng" dirty="0">
                <a:hlinkClick r:id="rId5"/>
              </a:rPr>
              <a:t>cbuono@springfieldcityhall.com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1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1699</TotalTime>
  <Words>315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City of Springfield </vt:lpstr>
      <vt:lpstr>What is the Consolidated Plan?</vt:lpstr>
      <vt:lpstr>Other Plans of the Consolidated Plan</vt:lpstr>
      <vt:lpstr>Springfield Grants</vt:lpstr>
      <vt:lpstr>Data Analysis </vt:lpstr>
      <vt:lpstr>Public Input</vt:lpstr>
      <vt:lpstr>Timeline</vt:lpstr>
      <vt:lpstr>Contact</vt:lpstr>
    </vt:vector>
  </TitlesOfParts>
  <Company>CITY CONSULTANTS &amp; RESEARCH,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Indianapolis </dc:title>
  <dc:creator>ALICIA VAUGHN</dc:creator>
  <cp:lastModifiedBy>Alicia Vaughn</cp:lastModifiedBy>
  <cp:revision>14</cp:revision>
  <dcterms:created xsi:type="dcterms:W3CDTF">2018-12-03T21:36:45Z</dcterms:created>
  <dcterms:modified xsi:type="dcterms:W3CDTF">2019-11-20T18:32:07Z</dcterms:modified>
</cp:coreProperties>
</file>