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24" r:id="rId2"/>
    <p:sldId id="2542" r:id="rId3"/>
    <p:sldId id="2552" r:id="rId4"/>
    <p:sldId id="2554" r:id="rId5"/>
    <p:sldId id="2610" r:id="rId6"/>
    <p:sldId id="2583" r:id="rId7"/>
    <p:sldId id="2545" r:id="rId8"/>
    <p:sldId id="2586" r:id="rId9"/>
    <p:sldId id="2587" r:id="rId10"/>
    <p:sldId id="2576" r:id="rId11"/>
    <p:sldId id="2588" r:id="rId12"/>
    <p:sldId id="2589" r:id="rId13"/>
    <p:sldId id="2590" r:id="rId14"/>
    <p:sldId id="2599" r:id="rId15"/>
    <p:sldId id="2608" r:id="rId16"/>
    <p:sldId id="2591" r:id="rId17"/>
    <p:sldId id="2592" r:id="rId18"/>
    <p:sldId id="2594" r:id="rId19"/>
    <p:sldId id="2600" r:id="rId20"/>
    <p:sldId id="2602" r:id="rId21"/>
    <p:sldId id="2601" r:id="rId22"/>
    <p:sldId id="2593" r:id="rId23"/>
    <p:sldId id="2603" r:id="rId24"/>
    <p:sldId id="2604" r:id="rId25"/>
    <p:sldId id="2609" r:id="rId26"/>
    <p:sldId id="2605" r:id="rId27"/>
    <p:sldId id="2606" r:id="rId28"/>
    <p:sldId id="2596" r:id="rId29"/>
    <p:sldId id="2607" r:id="rId30"/>
    <p:sldId id="2611" r:id="rId31"/>
    <p:sldId id="2597" r:id="rId32"/>
    <p:sldId id="2598" r:id="rId33"/>
    <p:sldId id="2584" r:id="rId34"/>
    <p:sldId id="2585" r:id="rId35"/>
  </p:sldIdLst>
  <p:sldSz cx="12192000" cy="6858000"/>
  <p:notesSz cx="7011988" cy="9297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AB0"/>
    <a:srgbClr val="3B7579"/>
    <a:srgbClr val="AAD3D6"/>
    <a:srgbClr val="418287"/>
    <a:srgbClr val="DFE3E9"/>
    <a:srgbClr val="1F1F26"/>
    <a:srgbClr val="D6DBE2"/>
    <a:srgbClr val="CCD2DA"/>
    <a:srgbClr val="BBC3CD"/>
    <a:srgbClr val="D3D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034" autoAdjust="0"/>
  </p:normalViewPr>
  <p:slideViewPr>
    <p:cSldViewPr snapToGrid="0" snapToObjects="1" showGuides="1">
      <p:cViewPr varScale="1">
        <p:scale>
          <a:sx n="90" d="100"/>
          <a:sy n="90" d="100"/>
        </p:scale>
        <p:origin x="126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36"/>
    </p:cViewPr>
  </p:sorterViewPr>
  <p:notesViewPr>
    <p:cSldViewPr snapToGrid="0" snapToObject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837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0248B25D-8766-427E-8C9E-4845048D8DFC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8DA8A28B-0568-4092-BB1A-13C9B073E3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837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80062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6" tIns="46598" rIns="93196" bIns="4659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</p:spPr>
        <p:txBody>
          <a:bodyPr vert="horz" lIns="93196" tIns="46598" rIns="93196" bIns="465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9188" cy="3487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6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00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91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5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43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33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655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00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59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73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5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3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58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493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44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265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626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112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61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38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2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09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46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1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39803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76854" y="879710"/>
            <a:ext cx="3983858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6854" y="195615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854" y="303260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854" y="410904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854" y="518549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27730" y="87971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27730" y="195615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27730" y="303260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27730" y="410904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4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27730" y="518549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5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79517603-8FAC-41C9-B5BE-3F8BA7D93CE6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643" y="1691472"/>
            <a:ext cx="4385841" cy="1325563"/>
          </a:xfrm>
        </p:spPr>
        <p:txBody>
          <a:bodyPr anchor="b"/>
          <a:lstStyle>
            <a:lvl1pPr algn="r"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00437"/>
            <a:ext cx="12192000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69843" y="1690688"/>
            <a:ext cx="4155432" cy="132556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69843" y="1227698"/>
            <a:ext cx="4155432" cy="382749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525" y="1193765"/>
            <a:ext cx="6322230" cy="1325563"/>
          </a:xfrm>
        </p:spPr>
        <p:txBody>
          <a:bodyPr lIns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193765"/>
            <a:ext cx="5230788" cy="479613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009"/>
            <a:ext cx="3416928" cy="2884911"/>
          </a:xfrm>
        </p:spPr>
        <p:txBody>
          <a:bodyPr lIns="0" anchor="t">
            <a:normAutofit/>
          </a:bodyPr>
          <a:lstStyle>
            <a:lvl1pPr algn="r">
              <a:defRPr sz="4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0875" y="180900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80900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0572" y="221329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21329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687089"/>
            <a:ext cx="4297212" cy="3449109"/>
          </a:xfr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>
              <a:defRPr lang="en-US" sz="4000" dirty="0">
                <a:latin typeface="+mj-lt"/>
              </a:defRPr>
            </a:lvl1pPr>
          </a:lstStyle>
          <a:p>
            <a:pPr marL="0" lvl="0" algn="r"/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168708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68708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209137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09137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62">
            <a:extLst>
              <a:ext uri="{FF2B5EF4-FFF2-40B4-BE49-F238E27FC236}">
                <a16:creationId xmlns:a16="http://schemas.microsoft.com/office/drawing/2014/main" id="{22325F4A-8191-45D3-B031-5847B1E4B3AA}"/>
              </a:ext>
            </a:extLst>
          </p:cNvPr>
          <p:cNvSpPr/>
          <p:nvPr userDrawn="1"/>
        </p:nvSpPr>
        <p:spPr>
          <a:xfrm rot="16200000" flipV="1">
            <a:off x="3332057" y="133183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12087828" y="1675514"/>
            <a:ext cx="115747" cy="344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687090"/>
            <a:ext cx="4568750" cy="1721802"/>
          </a:xfrm>
          <a:noFill/>
        </p:spPr>
        <p:txBody>
          <a:bodyPr lIns="0" rIns="324000" anchor="ctr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>
              <a:latin typeface="+mn-lt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4070639"/>
            <a:ext cx="3448800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54055" y="4070639"/>
            <a:ext cx="3450265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hape 62">
            <a:extLst>
              <a:ext uri="{FF2B5EF4-FFF2-40B4-BE49-F238E27FC236}">
                <a16:creationId xmlns:a16="http://schemas.microsoft.com/office/drawing/2014/main" id="{DADD8B14-6C18-4FC5-89FD-62D525A444DB}"/>
              </a:ext>
            </a:extLst>
          </p:cNvPr>
          <p:cNvSpPr/>
          <p:nvPr userDrawn="1"/>
        </p:nvSpPr>
        <p:spPr>
          <a:xfrm rot="16200000" flipV="1">
            <a:off x="3332057" y="729943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214412" y="3805254"/>
            <a:ext cx="1935925" cy="185477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70816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2C5FA2F-DD81-4A72-AB26-A4C663724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69607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2"/>
          </a:solidFill>
        </p:spPr>
        <p:txBody>
          <a:bodyPr lIns="252000" tIns="144000" rIns="144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anchor="t"/>
          <a:lstStyle>
            <a:lvl1pPr algn="r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836271"/>
            <a:ext cx="3523423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-1" y="1539432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052" y="3206186"/>
            <a:ext cx="6435525" cy="2815543"/>
          </a:xfrm>
          <a:noFill/>
          <a:ln>
            <a:noFill/>
          </a:ln>
        </p:spPr>
        <p:txBody>
          <a:bodyPr lIns="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lIns="0"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3657059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anchor="t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F8596F-E730-47C4-86C3-F4A9B3F78268}"/>
              </a:ext>
            </a:extLst>
          </p:cNvPr>
          <p:cNvSpPr/>
          <p:nvPr userDrawn="1"/>
        </p:nvSpPr>
        <p:spPr>
          <a:xfrm>
            <a:off x="4745620" y="0"/>
            <a:ext cx="744638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400" b="0" i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987207"/>
            <a:ext cx="2837822" cy="382749"/>
          </a:xfrm>
        </p:spPr>
        <p:txBody>
          <a:bodyPr lIns="0" tIns="0" anchor="t">
            <a:norm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51371" y="987208"/>
            <a:ext cx="3501106" cy="1397178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66452"/>
            <a:ext cx="5007015" cy="1440000"/>
          </a:xfrm>
          <a:solidFill>
            <a:schemeClr val="bg1"/>
          </a:solidFill>
        </p:spPr>
        <p:txBody>
          <a:bodyPr lIns="216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A10FA-D831-43AB-9DF1-EDB14480E3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-1478756"/>
            <a:ext cx="4572000" cy="118903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32027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FBD120B-8377-4641-9618-9DD68265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05635"/>
            <a:ext cx="5845215" cy="1440000"/>
          </a:xfrm>
          <a:solidFill>
            <a:schemeClr val="bg1"/>
          </a:solidFill>
        </p:spPr>
        <p:txBody>
          <a:bodyPr lIns="792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"/>
            <a:ext cx="11353800" cy="55473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53441"/>
            <a:ext cx="11353800" cy="515111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4209" y="1203769"/>
            <a:ext cx="9563582" cy="506006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F595BB60-922F-4254-AD20-DEA3FA4B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208" y="339162"/>
            <a:ext cx="9563581" cy="823070"/>
          </a:xfrm>
          <a:noFill/>
        </p:spPr>
        <p:txBody>
          <a:bodyPr lIns="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65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6030" y="747000"/>
            <a:ext cx="10519940" cy="5364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67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0"/>
            <a:ext cx="113704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634288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719574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5831840" y="0"/>
            <a:ext cx="552195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4699000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Section </a:t>
            </a:r>
            <a:br>
              <a:rPr lang="en-US" dirty="0"/>
            </a:br>
            <a:r>
              <a:rPr lang="en-US" dirty="0"/>
              <a:t>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1" y="0"/>
            <a:ext cx="705612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525780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8BD7D8D-4534-4674-90CD-5444E7502E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02636" y="446300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lumMod val="8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49687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C75DEA4-0A76-480D-A95E-49B8E0DD97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5647" y="3145492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5DAAB0">
                    <a:alpha val="2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394370"/>
            <a:ext cx="7056121" cy="40692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1934210"/>
            <a:ext cx="527304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93532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1"/>
            <a:ext cx="12208639" cy="490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59" y="2691447"/>
            <a:ext cx="6272321" cy="1694180"/>
          </a:xfrm>
        </p:spPr>
        <p:txBody>
          <a:bodyPr lIns="0" anchor="b">
            <a:noAutofit/>
          </a:bodyPr>
          <a:lstStyle>
            <a:lvl1pPr algn="l"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7A110188-91CF-42CE-9B0F-643DB15F9D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91826" y="2613057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3B7579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63052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chemeClr val="accent2">
              <a:alpha val="99000"/>
            </a:schemeClr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87422" y="1038724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87422" y="2330235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87422" y="36217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87422" y="4913257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278528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849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64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278528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78736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666759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396160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99E7C9A1-D1C2-4923-B0AE-127044646A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66207" y="0"/>
            <a:ext cx="3325792" cy="6858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4DECF-152F-4E39-AD49-1ADCE9F759D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1375" y="3097232"/>
            <a:ext cx="4008120" cy="274219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>
            <a:normAutofit/>
          </a:bodyPr>
          <a:lstStyle>
            <a:lvl1pPr>
              <a:defRPr sz="4000" b="1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37508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330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1060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5791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0521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392375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391662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33730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103933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112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8842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3573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8303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01802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n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15261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87422" y="1038724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87422" y="2330235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87422" y="36217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87422" y="4913257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82" y="971950"/>
            <a:ext cx="3537030" cy="2036100"/>
          </a:xfrm>
        </p:spPr>
        <p:txBody>
          <a:bodyPr lIns="0"/>
          <a:lstStyle>
            <a:lvl1pPr>
              <a:defRPr>
                <a:solidFill>
                  <a:srgbClr val="5DAAB0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6930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70602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76930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0602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42770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42770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44956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44956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42770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42770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4956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44956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6" name="Shape 62">
            <a:extLst>
              <a:ext uri="{FF2B5EF4-FFF2-40B4-BE49-F238E27FC236}">
                <a16:creationId xmlns:a16="http://schemas.microsoft.com/office/drawing/2014/main" id="{E2A7A773-8673-42D6-B565-4013CBE76BBD}"/>
              </a:ext>
            </a:extLst>
          </p:cNvPr>
          <p:cNvSpPr/>
          <p:nvPr userDrawn="1"/>
        </p:nvSpPr>
        <p:spPr>
          <a:xfrm rot="16200000" flipV="1">
            <a:off x="965155" y="-18490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E8D18BE-27C3-4048-91A7-DD0F0F8D0861}"/>
              </a:ext>
            </a:extLst>
          </p:cNvPr>
          <p:cNvSpPr/>
          <p:nvPr userDrawn="1"/>
        </p:nvSpPr>
        <p:spPr>
          <a:xfrm>
            <a:off x="4190264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/>
          <a:lstStyle>
            <a:lvl1pPr algn="ctr"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06007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3705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6007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3705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04731" y="3168715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4731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1403" y="3168715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1403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B9FAC90-EA8D-4C0E-A0D1-0D252B50A1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04731" y="5167572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56F808-0B84-4923-9C86-83F13CFABB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04731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D49870F-68D7-4CDC-8F2A-696151FA2B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41403" y="5167572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30C251D-6B9A-485B-A02D-AAF34ECA7B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41403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623159-5A5F-49ED-8FE8-D17FB82C8BB9}"/>
              </a:ext>
            </a:extLst>
          </p:cNvPr>
          <p:cNvSpPr/>
          <p:nvPr userDrawn="1"/>
        </p:nvSpPr>
        <p:spPr>
          <a:xfrm>
            <a:off x="6157960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3F630FE-FEDE-4DCF-98BE-57FA329D971D}"/>
              </a:ext>
            </a:extLst>
          </p:cNvPr>
          <p:cNvSpPr/>
          <p:nvPr userDrawn="1"/>
        </p:nvSpPr>
        <p:spPr>
          <a:xfrm>
            <a:off x="4190264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CEE0F46-6DA2-40B8-B7F9-015FA8D24163}"/>
              </a:ext>
            </a:extLst>
          </p:cNvPr>
          <p:cNvSpPr/>
          <p:nvPr userDrawn="1"/>
        </p:nvSpPr>
        <p:spPr>
          <a:xfrm>
            <a:off x="6157960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9078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078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078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247900"/>
            <a:ext cx="5620473" cy="387032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07819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anchor="b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708475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96498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1094402" y="2525899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AA0C5BA-C2D3-4A68-8EDE-1831408789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1933381"/>
              <a:gd name="connsiteY0" fmla="*/ 0 h 6858000"/>
              <a:gd name="connsiteX1" fmla="*/ 11933381 w 11933381"/>
              <a:gd name="connsiteY1" fmla="*/ 0 h 6858000"/>
              <a:gd name="connsiteX2" fmla="*/ 11933381 w 11933381"/>
              <a:gd name="connsiteY2" fmla="*/ 6858000 h 6858000"/>
              <a:gd name="connsiteX3" fmla="*/ 0 w 11933381"/>
              <a:gd name="connsiteY3" fmla="*/ 6858000 h 6858000"/>
              <a:gd name="connsiteX4" fmla="*/ 0 w 11933381"/>
              <a:gd name="connsiteY4" fmla="*/ 5854361 h 6858000"/>
              <a:gd name="connsiteX5" fmla="*/ 8109878 w 11933381"/>
              <a:gd name="connsiteY5" fmla="*/ 5854361 h 6858000"/>
              <a:gd name="connsiteX6" fmla="*/ 8109878 w 11933381"/>
              <a:gd name="connsiteY6" fmla="*/ 1949923 h 6858000"/>
              <a:gd name="connsiteX7" fmla="*/ 0 w 11933381"/>
              <a:gd name="connsiteY7" fmla="*/ 19499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33381" h="6858000">
                <a:moveTo>
                  <a:pt x="0" y="0"/>
                </a:moveTo>
                <a:lnTo>
                  <a:pt x="11933381" y="0"/>
                </a:lnTo>
                <a:lnTo>
                  <a:pt x="11933381" y="6858000"/>
                </a:lnTo>
                <a:lnTo>
                  <a:pt x="0" y="6858000"/>
                </a:lnTo>
                <a:lnTo>
                  <a:pt x="0" y="5854361"/>
                </a:lnTo>
                <a:lnTo>
                  <a:pt x="8109878" y="5854361"/>
                </a:lnTo>
                <a:lnTo>
                  <a:pt x="8109878" y="1949923"/>
                </a:lnTo>
                <a:lnTo>
                  <a:pt x="0" y="194992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524172"/>
            <a:ext cx="2578099" cy="2508588"/>
          </a:xfrm>
        </p:spPr>
        <p:txBody>
          <a:bodyPr lIns="0" anchor="t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7A2F74A-3B1A-417B-8998-62F0E7EF0E74}"/>
              </a:ext>
            </a:extLst>
          </p:cNvPr>
          <p:cNvSpPr/>
          <p:nvPr userDrawn="1"/>
        </p:nvSpPr>
        <p:spPr>
          <a:xfrm rot="16200000" flipV="1">
            <a:off x="965155" y="-70306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98755"/>
            <a:ext cx="3856038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12285" y="198755"/>
            <a:ext cx="7651115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648200"/>
            <a:ext cx="7651116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2919" y="4648200"/>
            <a:ext cx="3855721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373C762-8092-4F49-BC46-91BCA0557F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2430682 h 6858000"/>
              <a:gd name="connsiteX3" fmla="*/ 3823504 w 12191999"/>
              <a:gd name="connsiteY3" fmla="*/ 2430682 h 6858000"/>
              <a:gd name="connsiteX4" fmla="*/ 3823504 w 12191999"/>
              <a:gd name="connsiteY4" fmla="*/ 6335120 h 6858000"/>
              <a:gd name="connsiteX5" fmla="*/ 12191999 w 12191999"/>
              <a:gd name="connsiteY5" fmla="*/ 633512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0" y="0"/>
                </a:moveTo>
                <a:lnTo>
                  <a:pt x="12191999" y="0"/>
                </a:lnTo>
                <a:lnTo>
                  <a:pt x="12191999" y="2430682"/>
                </a:lnTo>
                <a:lnTo>
                  <a:pt x="3823504" y="2430682"/>
                </a:lnTo>
                <a:lnTo>
                  <a:pt x="3823504" y="6335120"/>
                </a:lnTo>
                <a:lnTo>
                  <a:pt x="12191999" y="633512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3208" y="2870519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3209" y="3958542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4788658" y="2817190"/>
            <a:ext cx="0" cy="193031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652B907-27B2-46E0-B157-E5617EF041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553196"/>
              <a:gd name="connsiteX1" fmla="*/ 12191999 w 12191999"/>
              <a:gd name="connsiteY1" fmla="*/ 0 h 6553196"/>
              <a:gd name="connsiteX2" fmla="*/ 12191999 w 12191999"/>
              <a:gd name="connsiteY2" fmla="*/ 6553196 h 6553196"/>
              <a:gd name="connsiteX3" fmla="*/ 9099630 w 12191999"/>
              <a:gd name="connsiteY3" fmla="*/ 6553196 h 6553196"/>
              <a:gd name="connsiteX4" fmla="*/ 9099630 w 12191999"/>
              <a:gd name="connsiteY4" fmla="*/ 2953562 h 6553196"/>
              <a:gd name="connsiteX5" fmla="*/ 731134 w 12191999"/>
              <a:gd name="connsiteY5" fmla="*/ 2953562 h 6553196"/>
              <a:gd name="connsiteX6" fmla="*/ 731134 w 12191999"/>
              <a:gd name="connsiteY6" fmla="*/ 6553196 h 6553196"/>
              <a:gd name="connsiteX7" fmla="*/ 0 w 12191999"/>
              <a:gd name="connsiteY7" fmla="*/ 6553196 h 655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553196">
                <a:moveTo>
                  <a:pt x="0" y="0"/>
                </a:moveTo>
                <a:lnTo>
                  <a:pt x="12191999" y="0"/>
                </a:lnTo>
                <a:lnTo>
                  <a:pt x="12191999" y="6553196"/>
                </a:lnTo>
                <a:lnTo>
                  <a:pt x="9099630" y="6553196"/>
                </a:lnTo>
                <a:lnTo>
                  <a:pt x="9099630" y="2953562"/>
                </a:lnTo>
                <a:lnTo>
                  <a:pt x="731134" y="2953562"/>
                </a:lnTo>
                <a:lnTo>
                  <a:pt x="731134" y="6553196"/>
                </a:lnTo>
                <a:lnTo>
                  <a:pt x="0" y="655319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AEE170-55AC-411A-B257-BD682DE71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0164" y="3379810"/>
            <a:ext cx="7252505" cy="891250"/>
          </a:xfrm>
        </p:spPr>
        <p:txBody>
          <a:bodyPr anchor="t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2D701DC-3803-4D06-BFB3-A9F78E4022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0165" y="4467833"/>
            <a:ext cx="7252504" cy="338549"/>
          </a:xfrm>
        </p:spPr>
        <p:txBody>
          <a:bodyPr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1FB5177-8D30-4482-99E2-8BFEB1D37D9E}"/>
              </a:ext>
            </a:extLst>
          </p:cNvPr>
          <p:cNvSpPr/>
          <p:nvPr userDrawn="1"/>
        </p:nvSpPr>
        <p:spPr>
          <a:xfrm rot="16200000" flipV="1">
            <a:off x="1285385" y="3006251"/>
            <a:ext cx="0" cy="257077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l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356412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8137" y="2225040"/>
            <a:ext cx="3557587" cy="3668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59432" y="2055335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9432" y="278244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59432" y="4352427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59432" y="356743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59432" y="513741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778137" y="0"/>
            <a:ext cx="3586162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5" r:id="rId2"/>
    <p:sldLayoutId id="2147483689" r:id="rId3"/>
    <p:sldLayoutId id="2147483684" r:id="rId4"/>
    <p:sldLayoutId id="2147483651" r:id="rId5"/>
    <p:sldLayoutId id="2147483685" r:id="rId6"/>
    <p:sldLayoutId id="2147483674" r:id="rId7"/>
    <p:sldLayoutId id="2147483690" r:id="rId8"/>
    <p:sldLayoutId id="2147483694" r:id="rId9"/>
    <p:sldLayoutId id="2147483693" r:id="rId10"/>
    <p:sldLayoutId id="2147483686" r:id="rId11"/>
    <p:sldLayoutId id="2147483703" r:id="rId12"/>
    <p:sldLayoutId id="2147483709" r:id="rId13"/>
    <p:sldLayoutId id="2147483710" r:id="rId14"/>
    <p:sldLayoutId id="2147483711" r:id="rId15"/>
    <p:sldLayoutId id="2147483712" r:id="rId16"/>
    <p:sldLayoutId id="2147483704" r:id="rId17"/>
    <p:sldLayoutId id="2147483702" r:id="rId18"/>
    <p:sldLayoutId id="2147483713" r:id="rId19"/>
    <p:sldLayoutId id="2147483714" r:id="rId20"/>
    <p:sldLayoutId id="2147483715" r:id="rId21"/>
    <p:sldLayoutId id="2147483695" r:id="rId22"/>
    <p:sldLayoutId id="2147483730" r:id="rId23"/>
    <p:sldLayoutId id="2147483698" r:id="rId24"/>
    <p:sldLayoutId id="2147483731" r:id="rId25"/>
    <p:sldLayoutId id="2147483699" r:id="rId26"/>
    <p:sldLayoutId id="2147483732" r:id="rId27"/>
    <p:sldLayoutId id="2147483700" r:id="rId28"/>
    <p:sldLayoutId id="2147483733" r:id="rId29"/>
    <p:sldLayoutId id="2147483701" r:id="rId30"/>
    <p:sldLayoutId id="2147483734" r:id="rId31"/>
    <p:sldLayoutId id="2147483696" r:id="rId32"/>
    <p:sldLayoutId id="2147483705" r:id="rId33"/>
    <p:sldLayoutId id="2147483706" r:id="rId34"/>
    <p:sldLayoutId id="2147483707" r:id="rId35"/>
    <p:sldLayoutId id="2147483708" r:id="rId36"/>
    <p:sldLayoutId id="2147483687" r:id="rId37"/>
    <p:sldLayoutId id="2147483660" r:id="rId38"/>
    <p:sldLayoutId id="2147483719" r:id="rId39"/>
    <p:sldLayoutId id="2147483720" r:id="rId40"/>
    <p:sldLayoutId id="2147483718" r:id="rId41"/>
    <p:sldLayoutId id="2147483721" r:id="rId42"/>
    <p:sldLayoutId id="2147483716" r:id="rId43"/>
    <p:sldLayoutId id="2147483722" r:id="rId44"/>
    <p:sldLayoutId id="2147483723" r:id="rId45"/>
    <p:sldLayoutId id="2147483663" r:id="rId46"/>
    <p:sldLayoutId id="2147483725" r:id="rId47"/>
    <p:sldLayoutId id="2147483726" r:id="rId48"/>
    <p:sldLayoutId id="2147483675" r:id="rId49"/>
    <p:sldLayoutId id="2147483677" r:id="rId50"/>
    <p:sldLayoutId id="2147483729" r:id="rId51"/>
    <p:sldLayoutId id="2147483728" r:id="rId5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429000"/>
            <a:ext cx="7252505" cy="891250"/>
          </a:xfrm>
        </p:spPr>
        <p:txBody>
          <a:bodyPr/>
          <a:lstStyle/>
          <a:p>
            <a:r>
              <a:rPr lang="en-US" dirty="0"/>
              <a:t>Board of Police Commissioners: Manual</a:t>
            </a:r>
          </a:p>
        </p:txBody>
      </p:sp>
      <p:pic>
        <p:nvPicPr>
          <p:cNvPr id="13" name="Picture Placeholder 5" descr="Buildings">
            <a:extLst>
              <a:ext uri="{FF2B5EF4-FFF2-40B4-BE49-F238E27FC236}">
                <a16:creationId xmlns:a16="http://schemas.microsoft.com/office/drawing/2014/main" id="{002497D9-8F14-40C3-90A2-8264564E1F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13" b="7813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3965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 and Scope, of BOPC Manual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Purpose of the Manual: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Facilitate BPC's operations and complaint review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Applies to complaints against sworn members of SPD</a:t>
            </a:r>
          </a:p>
          <a:p>
            <a:r>
              <a:rPr lang="en-US" dirty="0"/>
              <a:t>Administrative Processes Outlined: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requirements including bias free 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Ensuring confidentiality.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Thorough review and evaluation of complaints.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Reviewing evidence for effective reviews.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Conducting hearings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Imposing discipline when necessary.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485766" y="1104801"/>
            <a:ext cx="3915455" cy="464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Engagement with the City and SPD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Freedom From Interference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Board’s authority is exercised independently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interference from other City or Police Department entities or leadership</a:t>
            </a:r>
          </a:p>
          <a:p>
            <a:r>
              <a:rPr lang="en-US" dirty="0"/>
              <a:t>Resource and Support Assurance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City ensures the Board has necessary resources and cooperation</a:t>
            </a:r>
          </a:p>
          <a:p>
            <a:r>
              <a:rPr lang="en-US" dirty="0"/>
              <a:t>Legal Guidance and Counsel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City has designated legal counsel to provide unbiased legal advice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485766" y="1104801"/>
            <a:ext cx="3915455" cy="464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5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Selection and Organization of the Board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Composition of the BPC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Five diverse members from the Springfield Community selected by the Mayor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more than two members can be former SPD personnel</a:t>
            </a:r>
          </a:p>
          <a:p>
            <a:r>
              <a:rPr lang="en-US" dirty="0"/>
              <a:t>Membership and Removal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Members may be removed, at the sole discretion of the Mayor, with a written statement filed with the Clerk</a:t>
            </a:r>
          </a:p>
          <a:p>
            <a:r>
              <a:rPr lang="en-US" dirty="0"/>
              <a:t>Vacancies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Mayor fills Board vacancies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Springfield community members submit letters of interest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1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Duties and Responsibilities of the Board (Part 1)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Ethical 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Operate professionally, fairly, and impartially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Uphold law, BPC’s duties, and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Prioritize ethical and professional standards over personal interests</a:t>
            </a:r>
          </a:p>
          <a:p>
            <a:r>
              <a:rPr lang="en-US" dirty="0"/>
              <a:t>Continuous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Understand SPD policies, training, procedures, and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Stay informed about legal, professional and social issues affecting Springfield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11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Duties and Responsibilities of the Board (Part 2)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 and Timely Conduct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 disciplinary evaluations, case reviews, hearings diligently and fairly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facts objectively, regardless of personal beliefs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 activities as openly and transparently while maintaining confidentiality when required</a:t>
            </a:r>
          </a:p>
          <a:p>
            <a:r>
              <a:rPr lang="en-US" dirty="0"/>
              <a:t>Continuous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Seek to enhance effectiveness of law enforcement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Demonstrate integrity, truthfulness, commitment, and character strength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4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786118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Comments– Part 1</a:t>
            </a:r>
            <a:endParaRPr lang="en-US" sz="6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2473C8-5E1C-41F8-89F4-C4C8B5363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439" y="1902189"/>
            <a:ext cx="4596782" cy="45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05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Orientation and Training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Comprehensive Orientation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City and SPD jointly responsible for training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Annual refresher trainings</a:t>
            </a:r>
          </a:p>
          <a:p>
            <a:r>
              <a:rPr lang="en-US" dirty="0"/>
              <a:t>Topics Covered in Orientation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Focused Training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Legal and Community Aspects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Operational Insights</a:t>
            </a:r>
          </a:p>
          <a:p>
            <a:r>
              <a:rPr lang="en-US" dirty="0"/>
              <a:t>Open Meeting Law</a:t>
            </a:r>
          </a:p>
          <a:p>
            <a:r>
              <a:rPr lang="en-US" dirty="0"/>
              <a:t>Collective Bargaining Agreements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92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Ensuring Resources for Effective Oversight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Allocation: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Resources allocated in SPD fiscal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City Solicitor designates independent Legal Advisor</a:t>
            </a:r>
          </a:p>
          <a:p>
            <a:r>
              <a:rPr lang="en-US" dirty="0"/>
              <a:t>Supports Board’s Efficient Functioning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Cell 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 addresses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Letterhead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Laptops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0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Transmittal of Cases and Review Process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IIU Attorney’s Role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Board’s Authority to Review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IIU Attorney recommends findings: </a:t>
            </a:r>
          </a:p>
          <a:p>
            <a:r>
              <a:rPr lang="en-US" dirty="0"/>
              <a:t>Unfounded, Exonerated, or Sustained (potential discipline less than or equal to 5 days)</a:t>
            </a:r>
          </a:p>
          <a:p>
            <a:r>
              <a:rPr lang="en-US" dirty="0"/>
              <a:t>Forwarded to Superintendent for review</a:t>
            </a:r>
          </a:p>
          <a:p>
            <a:pPr marL="0" indent="0">
              <a:buNone/>
            </a:pPr>
            <a:r>
              <a:rPr lang="en-US" dirty="0"/>
              <a:t>Where IIU Attorney cannot recommend any of the above findings:</a:t>
            </a:r>
          </a:p>
          <a:p>
            <a:r>
              <a:rPr lang="en-US" dirty="0"/>
              <a:t>Case sent to Board without recommendation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case with potential discipline of more than 5 days suspension</a:t>
            </a:r>
          </a:p>
          <a:p>
            <a:r>
              <a:rPr lang="en-US" dirty="0"/>
              <a:t>Board may question IIU or request additional investigation in any case</a:t>
            </a:r>
          </a:p>
          <a:p>
            <a:r>
              <a:rPr lang="en-US" dirty="0"/>
              <a:t>Board may review any case not automatically presented</a:t>
            </a:r>
          </a:p>
          <a:p>
            <a:r>
              <a:rPr lang="en-US" dirty="0"/>
              <a:t>Board holds authority to conduct hearings and make final determinations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C54E6CC-D32F-4FF8-95C1-1B62EAE6D29E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1682101" y="2707175"/>
            <a:ext cx="2711532" cy="2711532"/>
          </a:xfrm>
        </p:spPr>
      </p:pic>
    </p:spTree>
    <p:extLst>
      <p:ext uri="{BB962C8B-B14F-4D97-AF65-F5344CB8AC3E}">
        <p14:creationId xmlns:p14="http://schemas.microsoft.com/office/powerpoint/2010/main" val="2297106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Access to Investigative Files and Information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Access and Security Measures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Notices to Involved Parties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IIU provides full investigated files to BPC members</a:t>
            </a:r>
          </a:p>
          <a:p>
            <a:pPr marL="0" indent="0">
              <a:buNone/>
            </a:pPr>
            <a:r>
              <a:rPr lang="en-US" dirty="0"/>
              <a:t>Access electronically and in-person</a:t>
            </a:r>
          </a:p>
          <a:p>
            <a:pPr marL="0" indent="0">
              <a:buNone/>
            </a:pPr>
            <a:r>
              <a:rPr lang="en-US" dirty="0"/>
              <a:t>Secure protocols for information confidentiality</a:t>
            </a:r>
          </a:p>
          <a:p>
            <a:pPr marL="0" indent="0">
              <a:buNone/>
            </a:pPr>
            <a:r>
              <a:rPr lang="en-US" dirty="0"/>
              <a:t>Comprehensive Investigative File:</a:t>
            </a:r>
          </a:p>
          <a:p>
            <a:r>
              <a:rPr lang="en-US" dirty="0"/>
              <a:t>Summarized cover letter</a:t>
            </a:r>
          </a:p>
          <a:p>
            <a:r>
              <a:rPr lang="en-US" dirty="0"/>
              <a:t>Complaint details, allegations IIU reports</a:t>
            </a:r>
          </a:p>
          <a:p>
            <a:r>
              <a:rPr lang="en-US" dirty="0"/>
              <a:t>Incident reports, interviews, evidence recordings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notifies complainant and SPD member in writing within 5 days of file receipt</a:t>
            </a:r>
          </a:p>
          <a:p>
            <a:r>
              <a:rPr lang="en-US" dirty="0"/>
              <a:t>Board explains process and next steps</a:t>
            </a:r>
          </a:p>
          <a:p>
            <a:pPr marL="0" indent="0">
              <a:buNone/>
            </a:pPr>
            <a:r>
              <a:rPr lang="en-US" dirty="0"/>
              <a:t>Hearing Notification</a:t>
            </a:r>
          </a:p>
          <a:p>
            <a:r>
              <a:rPr lang="en-US" dirty="0"/>
              <a:t>Board notifies complainant and SPD member in writing if hearing to be held</a:t>
            </a:r>
          </a:p>
          <a:p>
            <a:r>
              <a:rPr lang="en-US" dirty="0"/>
              <a:t>Compliance with G.L. c. 31, § 41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C54E6CC-D32F-4FF8-95C1-1B62EAE6D29E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1682101" y="2707175"/>
            <a:ext cx="2711532" cy="2711532"/>
          </a:xfrm>
        </p:spPr>
      </p:pic>
    </p:spTree>
    <p:extLst>
      <p:ext uri="{BB962C8B-B14F-4D97-AF65-F5344CB8AC3E}">
        <p14:creationId xmlns:p14="http://schemas.microsoft.com/office/powerpoint/2010/main" val="285431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C12AB6B-2397-478A-BF32-BF0AFF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25" y="4867539"/>
            <a:ext cx="2727803" cy="102552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0CE80-CA72-48E8-BA6A-98B4A0501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Introductions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BAF650-FD43-47DB-AB10-61E4F4A72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Review of the Board of Police Commissioners Manual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16BB79-5932-44CF-9C3A-407F48496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Wrap Up and 2023 Goals and Objectives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D62EB-2597-47CE-BB7C-6A6EAB5BC0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Questions and Answers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6888699C-BFDF-4CE3-89F3-C7AB000E132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1493" r="14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3952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and Decision-Making Process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Thorough Review: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members review entire Investigative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Understand burden of proof for each allegation</a:t>
            </a:r>
          </a:p>
          <a:p>
            <a:r>
              <a:rPr lang="en-US" dirty="0"/>
              <a:t>Discussion and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assists in determining hearing necessity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Questions and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Discussions and decisions on cases are restricted to official meetings</a:t>
            </a:r>
          </a:p>
          <a:p>
            <a:r>
              <a:rPr lang="en-US" dirty="0"/>
              <a:t>Inquiries for Additional Information: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members can make inquiries to IIU investigator individually or as a group at an official meeting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16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Subpoena Power and Decision Criteria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Access and Security Measures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Decision-Making Whether To Hold A Hearing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Access to Necessary Information: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Board’s authority for full assessment of complaints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Power to subpoena witnesses, documents, and papers</a:t>
            </a:r>
          </a:p>
          <a:p>
            <a:pPr marL="0" indent="0">
              <a:buNone/>
            </a:pPr>
            <a:r>
              <a:rPr lang="en-US" dirty="0"/>
              <a:t>Issuance and Process: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Legal counsel assists in subpoena issuance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Notification to Superintendent before issuing subpoenas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Identification of person, documents, items sought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Board votes based on IIU Investigative file Review</a:t>
            </a:r>
          </a:p>
          <a:p>
            <a:r>
              <a:rPr lang="en-US" dirty="0"/>
              <a:t>Clear and convincing for unfounded cases</a:t>
            </a:r>
          </a:p>
          <a:p>
            <a:r>
              <a:rPr lang="en-US" dirty="0"/>
              <a:t>Preponderance of evidence for </a:t>
            </a:r>
            <a:br>
              <a:rPr lang="en-US" dirty="0"/>
            </a:br>
            <a:r>
              <a:rPr lang="en-US" dirty="0"/>
              <a:t>less than or equal to 5 days suspension</a:t>
            </a:r>
          </a:p>
          <a:p>
            <a:pPr marL="0" indent="0">
              <a:buNone/>
            </a:pPr>
            <a:r>
              <a:rPr lang="en-US" dirty="0"/>
              <a:t>Mandatory Hearing Requirement</a:t>
            </a:r>
          </a:p>
          <a:p>
            <a:r>
              <a:rPr lang="en-US" dirty="0"/>
              <a:t>Possibility of sustained finding </a:t>
            </a:r>
            <a:br>
              <a:rPr lang="en-US" dirty="0"/>
            </a:br>
            <a:r>
              <a:rPr lang="en-US" dirty="0"/>
              <a:t>greater than 5 days suspension based on Disciplinary Matrix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C54E6CC-D32F-4FF8-95C1-1B62EAE6D29E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1682101" y="2707175"/>
            <a:ext cx="2711532" cy="2711532"/>
          </a:xfrm>
        </p:spPr>
      </p:pic>
    </p:spTree>
    <p:extLst>
      <p:ext uri="{BB962C8B-B14F-4D97-AF65-F5344CB8AC3E}">
        <p14:creationId xmlns:p14="http://schemas.microsoft.com/office/powerpoint/2010/main" val="1053669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Conducting Board Meetings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Public Notice of Meetings/Hearings: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Structure of Meetings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meeting schedule established</a:t>
            </a:r>
          </a:p>
          <a:p>
            <a:r>
              <a:rPr lang="en-US" dirty="0"/>
              <a:t>Public notice through posted agendas</a:t>
            </a:r>
          </a:p>
          <a:p>
            <a:r>
              <a:rPr lang="en-US" dirty="0"/>
              <a:t>Executive session indicated on agenda</a:t>
            </a:r>
          </a:p>
          <a:p>
            <a:r>
              <a:rPr lang="en-US" dirty="0"/>
              <a:t>Agenda posted at least 48 hours ahead (excluding weekends/holidays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Agenda provided to members for review</a:t>
            </a:r>
          </a:p>
          <a:p>
            <a:r>
              <a:rPr lang="en-US" dirty="0"/>
              <a:t>Board members can request agenda items in advance</a:t>
            </a:r>
          </a:p>
          <a:p>
            <a:r>
              <a:rPr lang="en-US" dirty="0"/>
              <a:t>Agenda posted online at least 2 business days before</a:t>
            </a:r>
          </a:p>
          <a:p>
            <a:r>
              <a:rPr lang="en-US" dirty="0"/>
              <a:t>Written minutes maintained, reviewed, and approved</a:t>
            </a:r>
          </a:p>
          <a:p>
            <a:r>
              <a:rPr lang="en-US" dirty="0"/>
              <a:t>Meeting minutes posted on SPD and City Websites</a:t>
            </a:r>
          </a:p>
          <a:p>
            <a:r>
              <a:rPr lang="en-US" dirty="0"/>
              <a:t>Audio recordings and meeting minutes kept as official records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A009E8E-50E2-4562-B4CA-8D3824E0464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1726" b="11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8273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Conducting Board Meetings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Quorum and Voting Requirements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Decision-Making Process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5 members attendance preferred</a:t>
            </a:r>
          </a:p>
          <a:p>
            <a:r>
              <a:rPr lang="en-US" dirty="0"/>
              <a:t>Meetings held with a minimum of 3 members (quorum)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formal decisions require motions</a:t>
            </a:r>
          </a:p>
          <a:p>
            <a:r>
              <a:rPr lang="en-US" dirty="0"/>
              <a:t>Motion needs second to proceed to vote</a:t>
            </a:r>
          </a:p>
          <a:p>
            <a:r>
              <a:rPr lang="en-US" dirty="0"/>
              <a:t>Majority vote (3 or more member votes) for decisions / approving motions</a:t>
            </a:r>
          </a:p>
          <a:p>
            <a:r>
              <a:rPr lang="en-US" dirty="0"/>
              <a:t>Unanimous vote required with 3 Board members present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A009E8E-50E2-4562-B4CA-8D3824E0464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1726" b="11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9271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Conducting Board Meetings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Comment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Executive Sessions and Disciplinary Hearings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Designated process for public comment</a:t>
            </a:r>
          </a:p>
          <a:p>
            <a:r>
              <a:rPr lang="en-US" dirty="0"/>
              <a:t>Time limits for comments</a:t>
            </a:r>
          </a:p>
          <a:p>
            <a:r>
              <a:rPr lang="en-US" dirty="0"/>
              <a:t>Public participation within Board rules</a:t>
            </a:r>
          </a:p>
          <a:p>
            <a:pPr marL="0" indent="0">
              <a:buNone/>
            </a:pPr>
            <a:r>
              <a:rPr lang="en-US" dirty="0"/>
              <a:t>Balancing Confidentiality and Disclosure:</a:t>
            </a:r>
          </a:p>
          <a:p>
            <a:r>
              <a:rPr lang="en-US" dirty="0"/>
              <a:t>Maintaining confidentiality of certain information.</a:t>
            </a:r>
          </a:p>
          <a:p>
            <a:r>
              <a:rPr lang="en-US" dirty="0"/>
              <a:t>Adhering to public information obligations.</a:t>
            </a:r>
          </a:p>
          <a:p>
            <a:r>
              <a:rPr lang="en-US" dirty="0"/>
              <a:t>Legal counsel guidance on obligations.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Purposes of Executive Session:</a:t>
            </a:r>
          </a:p>
          <a:p>
            <a:r>
              <a:rPr lang="en-US" dirty="0"/>
              <a:t>Discussing certain matters privately (Open Meeting Law exceptions)</a:t>
            </a:r>
          </a:p>
          <a:p>
            <a:r>
              <a:rPr lang="en-US" dirty="0"/>
              <a:t>Disciplinary hearings, etc.</a:t>
            </a:r>
          </a:p>
          <a:p>
            <a:pPr marL="0" indent="0">
              <a:buNone/>
            </a:pPr>
            <a:r>
              <a:rPr lang="en-US" dirty="0"/>
              <a:t>Agenda must note potential executive session</a:t>
            </a:r>
          </a:p>
          <a:p>
            <a:pPr marL="0" indent="0">
              <a:buNone/>
            </a:pPr>
            <a:r>
              <a:rPr lang="en-US" dirty="0"/>
              <a:t>SPD Member can decide to have hearing in Open Session</a:t>
            </a:r>
          </a:p>
          <a:p>
            <a:pPr marL="0" indent="0">
              <a:buNone/>
            </a:pPr>
            <a:r>
              <a:rPr lang="en-US" dirty="0"/>
              <a:t>Majority vote (roll call vote required)</a:t>
            </a:r>
          </a:p>
          <a:p>
            <a:pPr marL="0" indent="0">
              <a:buNone/>
            </a:pPr>
            <a:r>
              <a:rPr lang="en-US" dirty="0"/>
              <a:t>Purpose and subjects announced in open session (without names)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A009E8E-50E2-4562-B4CA-8D3824E0464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1726" b="11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218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786118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Comments– Part 2</a:t>
            </a:r>
            <a:endParaRPr lang="en-US" sz="6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0F96F6-5409-4ED6-90DD-A3C836BD7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439" y="1578274"/>
            <a:ext cx="4596782" cy="45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00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Discipline and Other Remedial Action After Hearing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Determination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Standard of Proof and Decisions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Sustained</a:t>
            </a:r>
          </a:p>
          <a:p>
            <a:r>
              <a:rPr lang="en-US" dirty="0"/>
              <a:t>Alleged misconduct occurred and violated law or SPD policy</a:t>
            </a:r>
          </a:p>
          <a:p>
            <a:pPr marL="0" indent="0">
              <a:buNone/>
            </a:pPr>
            <a:r>
              <a:rPr lang="en-US" dirty="0"/>
              <a:t>Not Sustained</a:t>
            </a:r>
          </a:p>
          <a:p>
            <a:r>
              <a:rPr lang="en-US" dirty="0"/>
              <a:t>Unable to determine whether alleged misconduct occurred</a:t>
            </a:r>
          </a:p>
          <a:p>
            <a:pPr marL="0" indent="0">
              <a:buNone/>
            </a:pPr>
            <a:r>
              <a:rPr lang="en-US" dirty="0"/>
              <a:t>Exonerated</a:t>
            </a:r>
          </a:p>
          <a:p>
            <a:r>
              <a:rPr lang="en-US" dirty="0"/>
              <a:t>Alleged conduct occurred but didn’t violate law or SPD policy</a:t>
            </a:r>
          </a:p>
          <a:p>
            <a:pPr marL="0" indent="0">
              <a:buNone/>
            </a:pPr>
            <a:r>
              <a:rPr lang="en-US" dirty="0"/>
              <a:t>Unfounded</a:t>
            </a:r>
          </a:p>
          <a:p>
            <a:r>
              <a:rPr lang="en-US" dirty="0"/>
              <a:t>Alleged misconduct did not occur or involve alleged SPD member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Unfounded: “Clear and convincing evidence”</a:t>
            </a:r>
          </a:p>
          <a:p>
            <a:r>
              <a:rPr lang="en-US" dirty="0"/>
              <a:t>All other allegations: “Preponderance of evidence”</a:t>
            </a:r>
          </a:p>
          <a:p>
            <a:r>
              <a:rPr lang="en-US" dirty="0"/>
              <a:t>Majority vote (at least 3 members) to approve or unanimous (if only 3 members) for decisions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A0C2E3EB-BBF0-4EDE-94C2-C46AB1C43A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1726" b="11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1555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Discipline and Other Remedial Action After Hearing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Discipline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Considerations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After “Sustained” finding, Board deliberates on discipline/remedial action</a:t>
            </a:r>
          </a:p>
          <a:p>
            <a:pPr marL="0" indent="0">
              <a:buNone/>
            </a:pPr>
            <a:r>
              <a:rPr lang="en-US" dirty="0"/>
              <a:t>Tenured Civil Service employees require “just cause” for discipline</a:t>
            </a:r>
          </a:p>
          <a:p>
            <a:pPr marL="0" indent="0">
              <a:buNone/>
            </a:pPr>
            <a:r>
              <a:rPr lang="en-US" dirty="0"/>
              <a:t>Written notice of decision within 2 business days after hearing (G.L. c. 31, § 41)</a:t>
            </a:r>
          </a:p>
          <a:p>
            <a:pPr marL="0" indent="0">
              <a:buNone/>
            </a:pPr>
            <a:r>
              <a:rPr lang="en-US" dirty="0"/>
              <a:t>Potential Actions:</a:t>
            </a:r>
          </a:p>
          <a:p>
            <a:r>
              <a:rPr lang="en-US" dirty="0"/>
              <a:t>Re-training, letter of reinstruction, counseling, suspension, termination, etc.</a:t>
            </a:r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 to Discipline Matrix/General Police Orders for consistency</a:t>
            </a:r>
          </a:p>
          <a:p>
            <a:r>
              <a:rPr lang="en-US" dirty="0"/>
              <a:t>Deviations require written reasons (mitigating/aggravating factors).</a:t>
            </a:r>
          </a:p>
          <a:p>
            <a:pPr marL="0" indent="0">
              <a:buNone/>
            </a:pPr>
            <a:r>
              <a:rPr lang="en-US" dirty="0"/>
              <a:t>Prohibited from considering personal attributes</a:t>
            </a:r>
          </a:p>
          <a:p>
            <a:pPr marL="0" indent="0">
              <a:buNone/>
            </a:pPr>
            <a:r>
              <a:rPr lang="en-US" dirty="0"/>
              <a:t>Recommendation for policy/training changes if necessary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A0C2E3EB-BBF0-4EDE-94C2-C46AB1C43A6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1726" b="11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2011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 Hearing Procedures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Notice to SPD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Board’s decision on each charge (Sustained, Not Sustained, Unfounded, Exonerated) with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Explanation of discipline if imposed (G.L. c. 31, § 41)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Copy of Decision is forwarded to Superintendent</a:t>
            </a:r>
          </a:p>
          <a:p>
            <a:r>
              <a:rPr lang="en-US" dirty="0"/>
              <a:t>Notice to Complainant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Notification that complaint was reviewed by the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hearing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Brief explanation of evidence at hearing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Whether subject SPD member was disciplined (without specific  details or names)</a:t>
            </a:r>
          </a:p>
          <a:p>
            <a:endParaRPr lang="en-US" dirty="0"/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08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Appeal Process for Disciplinary Decisions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Appeals from BPC with Hearing: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Tenured civil service employees may appeal to Mass. Civil Service Commission or request arbitration through their Union</a:t>
            </a:r>
          </a:p>
          <a:p>
            <a:r>
              <a:rPr lang="en-US" dirty="0"/>
              <a:t>Appeals for Discipline without prior BPC Hearing: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Discipline of less than or equal to 5 days suspension without prior hearing can be appealed to BPC or designated hearing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Hearing must be held within 5 business days from appeal request</a:t>
            </a:r>
          </a:p>
          <a:p>
            <a:endParaRPr lang="en-US" dirty="0"/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4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54333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786118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Comments– Part 3</a:t>
            </a:r>
            <a:endParaRPr lang="en-US" sz="6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0F96F6-5409-4ED6-90DD-A3C836BD7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439" y="1578274"/>
            <a:ext cx="4596782" cy="45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12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Communicating With the Public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Dedicated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www.springfield-ma.gov/cos/boards/community-police-hearing-board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Agendas, reports, meeting minutes, etc.</a:t>
            </a:r>
          </a:p>
          <a:p>
            <a:r>
              <a:rPr lang="en-US" dirty="0"/>
              <a:t>Open Session Meetings and Annual Public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to public and 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 public about Board functions and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Opportunity for public comment and suggestions</a:t>
            </a:r>
          </a:p>
          <a:p>
            <a:r>
              <a:rPr lang="en-US" dirty="0"/>
              <a:t>Quarterly Public Summaries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Summaries posted for 12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Subject matter, incident date, evidence, dispositions, reasons</a:t>
            </a:r>
          </a:p>
          <a:p>
            <a:r>
              <a:rPr lang="en-US" dirty="0"/>
              <a:t>Annual Meeting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08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Internal Documentation and Reporting Obligations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Documentation and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BPC maintains official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Includes all documents from complaint evaluation and hearings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Voting Sheets, </a:t>
            </a:r>
            <a:r>
              <a:rPr lang="en-US"/>
              <a:t>Audio Recordings, </a:t>
            </a:r>
            <a:r>
              <a:rPr lang="en-US" dirty="0"/>
              <a:t>Meeting Minutes</a:t>
            </a:r>
          </a:p>
          <a:p>
            <a:r>
              <a:rPr lang="en-US" dirty="0"/>
              <a:t>Public Accessibility and Confidentiality: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Records maintained securely to prevent unintended disclosure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records requests can apply to non-confidential information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56448119-B2AA-4891-9691-2894EF9E734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5766" y="1471272"/>
            <a:ext cx="3915455" cy="391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07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and Answers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ED9554-8689-47FB-A322-CFE44185E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439" y="1132514"/>
            <a:ext cx="4592972" cy="45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01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Wrap 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371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DBE169-BA91-4B17-9AF2-4BAD528BE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Introductions</a:t>
            </a:r>
            <a:br>
              <a:rPr lang="en-US" dirty="0"/>
            </a:b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FCC6D1-213C-4A86-A2D0-742E15438C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Board of Police Commissioners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2414D74-66D2-4C65-A48E-39F723FB2B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174414"/>
            <a:ext cx="3977648" cy="731694"/>
          </a:xfrm>
        </p:spPr>
        <p:txBody>
          <a:bodyPr>
            <a:normAutofit/>
          </a:bodyPr>
          <a:lstStyle/>
          <a:p>
            <a:r>
              <a:rPr lang="en-US" sz="1800" dirty="0"/>
              <a:t>Springfield Police Department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4D7EF6E-37B1-4694-B769-3DDEC29D838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220199"/>
            <a:ext cx="3977648" cy="731694"/>
          </a:xfrm>
        </p:spPr>
        <p:txBody>
          <a:bodyPr>
            <a:normAutofit/>
          </a:bodyPr>
          <a:lstStyle/>
          <a:p>
            <a:r>
              <a:rPr lang="en-US" sz="1800" dirty="0"/>
              <a:t>Department of Justice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BF89FBA-20AC-4FD7-833B-ADA0EEFFCAD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5561242"/>
            <a:ext cx="3977648" cy="731694"/>
          </a:xfrm>
        </p:spPr>
        <p:txBody>
          <a:bodyPr>
            <a:normAutofit/>
          </a:bodyPr>
          <a:lstStyle/>
          <a:p>
            <a:r>
              <a:rPr lang="en-US" sz="1800" dirty="0"/>
              <a:t>Law Department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D6053129-752F-4277-934C-23B206AB92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99" r="99"/>
          <a:stretch>
            <a:fillRect/>
          </a:stretch>
        </p:blipFill>
        <p:spPr>
          <a:xfrm>
            <a:off x="6687422" y="2093118"/>
            <a:ext cx="804759" cy="804759"/>
          </a:xfrm>
        </p:spPr>
      </p:pic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A45F60D9-A4B8-4867-A3BE-12CBED9546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99" r="99"/>
          <a:stretch>
            <a:fillRect/>
          </a:stretch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AAB0132E-10EF-45A3-9102-DEC26F0B541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/>
          <a:srcRect l="99" r="99"/>
          <a:stretch>
            <a:fillRect/>
          </a:stretch>
        </p:blipFill>
        <p:spPr>
          <a:xfrm>
            <a:off x="6713691" y="3147512"/>
            <a:ext cx="804759" cy="804759"/>
          </a:xfrm>
        </p:spPr>
      </p:pic>
      <p:pic>
        <p:nvPicPr>
          <p:cNvPr id="27" name="Picture Placeholder 26">
            <a:extLst>
              <a:ext uri="{FF2B5EF4-FFF2-40B4-BE49-F238E27FC236}">
                <a16:creationId xmlns:a16="http://schemas.microsoft.com/office/drawing/2014/main" id="{4A3DF917-0DD8-4446-BA6E-AF8C36F1AD1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/>
          <a:srcRect l="99" r="99"/>
          <a:stretch>
            <a:fillRect/>
          </a:stretch>
        </p:blipFill>
        <p:spPr>
          <a:xfrm>
            <a:off x="6723992" y="5498580"/>
            <a:ext cx="804759" cy="804759"/>
          </a:xfrm>
        </p:spPr>
      </p:pic>
      <p:pic>
        <p:nvPicPr>
          <p:cNvPr id="11" name="Picture Placeholder 22">
            <a:extLst>
              <a:ext uri="{FF2B5EF4-FFF2-40B4-BE49-F238E27FC236}">
                <a16:creationId xmlns:a16="http://schemas.microsoft.com/office/drawing/2014/main" id="{D58B839A-491B-4C25-A895-76ACDE51038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713691" y="43230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71A43831-34C7-4CF8-BB04-B523B5D6B539}"/>
              </a:ext>
            </a:extLst>
          </p:cNvPr>
          <p:cNvSpPr txBox="1">
            <a:spLocks/>
          </p:cNvSpPr>
          <p:nvPr/>
        </p:nvSpPr>
        <p:spPr>
          <a:xfrm>
            <a:off x="7718323" y="4265984"/>
            <a:ext cx="3977648" cy="731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Compliance Evaluator Team</a:t>
            </a:r>
          </a:p>
        </p:txBody>
      </p:sp>
    </p:spTree>
    <p:extLst>
      <p:ext uri="{BB962C8B-B14F-4D97-AF65-F5344CB8AC3E}">
        <p14:creationId xmlns:p14="http://schemas.microsoft.com/office/powerpoint/2010/main" val="22684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DBE169-BA91-4B17-9AF2-4BAD528B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057" y="1395514"/>
            <a:ext cx="4008437" cy="1395208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and Answers</a:t>
            </a:r>
            <a:br>
              <a:rPr lang="en-US" dirty="0"/>
            </a:b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FCC6D1-213C-4A86-A2D0-742E15438C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Submit Questions via Chat during Presentations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2414D74-66D2-4C65-A48E-39F723FB2B2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174414"/>
            <a:ext cx="3977648" cy="731694"/>
          </a:xfrm>
        </p:spPr>
        <p:txBody>
          <a:bodyPr>
            <a:normAutofit/>
          </a:bodyPr>
          <a:lstStyle/>
          <a:p>
            <a:r>
              <a:rPr lang="en-US" sz="1800" dirty="0"/>
              <a:t>3 Separate Question and Comment Sessions – Raise Hand on Zoom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4D7EF6E-37B1-4694-B769-3DDEC29D838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220199"/>
            <a:ext cx="3977648" cy="731694"/>
          </a:xfrm>
        </p:spPr>
        <p:txBody>
          <a:bodyPr>
            <a:normAutofit/>
          </a:bodyPr>
          <a:lstStyle/>
          <a:p>
            <a:r>
              <a:rPr lang="en-US" sz="1800" dirty="0"/>
              <a:t>Spanish Interpreter Available during Question and Comment Sessions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D6053129-752F-4277-934C-23B206AB92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/>
        </p:blipFill>
        <p:spPr>
          <a:xfrm>
            <a:off x="6687422" y="2093118"/>
            <a:ext cx="804759" cy="804759"/>
          </a:xfrm>
        </p:spPr>
      </p:pic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A45F60D9-A4B8-4867-A3BE-12CBED9546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/>
          <a:stretch/>
        </p:blipFill>
        <p:spPr>
          <a:xfrm>
            <a:off x="6687422" y="1038724"/>
            <a:ext cx="804759" cy="804759"/>
          </a:xfrm>
        </p:spPr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AAB0132E-10EF-45A3-9102-DEC26F0B541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/>
          <a:srcRect/>
          <a:stretch/>
        </p:blipFill>
        <p:spPr>
          <a:xfrm>
            <a:off x="6713691" y="3147512"/>
            <a:ext cx="804759" cy="804759"/>
          </a:xfrm>
        </p:spPr>
      </p:pic>
    </p:spTree>
    <p:extLst>
      <p:ext uri="{BB962C8B-B14F-4D97-AF65-F5344CB8AC3E}">
        <p14:creationId xmlns:p14="http://schemas.microsoft.com/office/powerpoint/2010/main" val="291453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3D75BE-E7AD-49A1-A453-D007D958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BOPC: Manual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7FBB8-2A87-4FDD-8742-D0C12871A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765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rmAutofit/>
          </a:bodyPr>
          <a:lstStyle/>
          <a:p>
            <a:r>
              <a:rPr lang="en-US" dirty="0"/>
              <a:t>Purpose of the BOPC</a:t>
            </a:r>
            <a:r>
              <a:rPr lang="en-US" dirty="0">
                <a:solidFill>
                  <a:srgbClr val="5DAAB0"/>
                </a:solidFill>
              </a:rPr>
              <a:t>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Role of the Board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Effective disciplinary oversight of the Springfield Police Department (SPD)</a:t>
            </a:r>
          </a:p>
          <a:p>
            <a:r>
              <a:rPr lang="en-US" dirty="0"/>
              <a:t>Build trust between SPD and the residents of Springfield</a:t>
            </a:r>
          </a:p>
          <a:p>
            <a:r>
              <a:rPr lang="en-US" dirty="0"/>
              <a:t>Ensure SPD’s activities align with legal frameworks and community values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Springfield Board of Police Commissioners</a:t>
            </a:r>
          </a:p>
          <a:p>
            <a:r>
              <a:rPr lang="en-US" dirty="0"/>
              <a:t>Public purpose: Oversight of discipline for SPD members</a:t>
            </a:r>
          </a:p>
          <a:p>
            <a:r>
              <a:rPr lang="en-US" dirty="0"/>
              <a:t>Conduct disciplinary hearings and determine appropriate actions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C54E6CC-D32F-4FF8-95C1-1B62EAE6D29E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1682101" y="2707175"/>
            <a:ext cx="2711532" cy="2711532"/>
          </a:xfrm>
        </p:spPr>
      </p:pic>
    </p:spTree>
    <p:extLst>
      <p:ext uri="{BB962C8B-B14F-4D97-AF65-F5344CB8AC3E}">
        <p14:creationId xmlns:p14="http://schemas.microsoft.com/office/powerpoint/2010/main" val="329899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Scope of Authority and Disciplinary Determinations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Disciplinary Determinations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Ensuring Accountability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Cases where potential discipline is more than 5 days suspension without pay or potential finding of “Not Sustained”</a:t>
            </a:r>
          </a:p>
          <a:p>
            <a:r>
              <a:rPr lang="en-US" dirty="0"/>
              <a:t>Cases designated by SPD Superintendent for the Board’s review</a:t>
            </a:r>
          </a:p>
          <a:p>
            <a:r>
              <a:rPr lang="en-US" dirty="0"/>
              <a:t>Allegations of misconduct that the Board determines should have a hearing, despite Superintendent’s or IIU Attorney’s recommendations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ensures SPD’s community complaint process remains effective</a:t>
            </a:r>
          </a:p>
          <a:p>
            <a:r>
              <a:rPr lang="en-US" dirty="0"/>
              <a:t>Springfield Community’s ability to obtain accountability for misconduct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C54E6CC-D32F-4FF8-95C1-1B62EAE6D29E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>
          <a:blip r:embed="rId3"/>
          <a:stretch>
            <a:fillRect/>
          </a:stretch>
        </p:blipFill>
        <p:spPr>
          <a:xfrm>
            <a:off x="1682101" y="2540529"/>
            <a:ext cx="2711532" cy="3044825"/>
          </a:xfrm>
        </p:spPr>
      </p:pic>
    </p:spTree>
    <p:extLst>
      <p:ext uri="{BB962C8B-B14F-4D97-AF65-F5344CB8AC3E}">
        <p14:creationId xmlns:p14="http://schemas.microsoft.com/office/powerpoint/2010/main" val="266279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A981189-9280-48E8-90AE-7F25E741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6" y="1193765"/>
            <a:ext cx="4385843" cy="1325563"/>
          </a:xfrm>
        </p:spPr>
        <p:txBody>
          <a:bodyPr>
            <a:noAutofit/>
          </a:bodyPr>
          <a:lstStyle/>
          <a:p>
            <a:r>
              <a:rPr lang="en-US" sz="3200" dirty="0"/>
              <a:t>Enhancing Community Relations</a:t>
            </a:r>
            <a:endParaRPr lang="en-US" sz="3200" dirty="0">
              <a:solidFill>
                <a:srgbClr val="5DAAB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B9CB9E-1380-488B-88F1-B99F12EFA7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Fostering Good Communication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3079F2-FA5D-4717-9945-965E324EBF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Building Trust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ED32E-028C-428E-97AF-168C8D6F92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Board’s duty to foster communication with the Springfield community</a:t>
            </a:r>
          </a:p>
          <a:p>
            <a:pPr marL="0" indent="0">
              <a:buNone/>
            </a:pPr>
            <a:r>
              <a:rPr lang="en-US" dirty="0"/>
              <a:t>Regular updates on individual complaints (as allowed by law and union agreements) to involved parties</a:t>
            </a:r>
          </a:p>
          <a:p>
            <a:pPr marL="0" indent="0">
              <a:buNone/>
            </a:pPr>
            <a:r>
              <a:rPr lang="en-US" dirty="0"/>
              <a:t>Community's access to information about the Board:</a:t>
            </a:r>
          </a:p>
          <a:p>
            <a:r>
              <a:rPr lang="en-US" dirty="0"/>
              <a:t>Organization and structure</a:t>
            </a:r>
          </a:p>
          <a:p>
            <a:r>
              <a:rPr lang="en-US" dirty="0"/>
              <a:t>Duties and responsibilities</a:t>
            </a:r>
          </a:p>
          <a:p>
            <a:r>
              <a:rPr lang="en-US" dirty="0"/>
              <a:t>Authority and activities</a:t>
            </a:r>
          </a:p>
          <a:p>
            <a:r>
              <a:rPr lang="en-US" dirty="0"/>
              <a:t>Disciplinary recommendation process</a:t>
            </a:r>
          </a:p>
          <a:p>
            <a:pPr marL="0" indent="0">
              <a:buNone/>
            </a:pPr>
            <a:r>
              <a:rPr lang="en-US" dirty="0"/>
              <a:t>Quarterly reports of disciplinary cases (case numbers, not names)</a:t>
            </a:r>
          </a:p>
          <a:p>
            <a:pPr lvl="1"/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4D72ABF-5D1D-4141-8DFE-03D197B7C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Transparency leads to trust-building</a:t>
            </a:r>
          </a:p>
          <a:p>
            <a:r>
              <a:rPr lang="en-US" dirty="0"/>
              <a:t>Community informed about oversight procedures</a:t>
            </a:r>
          </a:p>
          <a:p>
            <a:r>
              <a:rPr lang="en-US" dirty="0"/>
              <a:t>BPC identifies needed enhancements to complaint process</a:t>
            </a:r>
          </a:p>
          <a:p>
            <a:r>
              <a:rPr lang="en-US" dirty="0"/>
              <a:t>Continuous improvement to strengthen oversight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C54E6CC-D32F-4FF8-95C1-1B62EAE6D29E}"/>
              </a:ext>
            </a:extLst>
          </p:cNvPr>
          <p:cNvPicPr preferRelativeResize="0"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1682101" y="2707175"/>
            <a:ext cx="2711532" cy="2711532"/>
          </a:xfrm>
        </p:spPr>
      </p:pic>
    </p:spTree>
    <p:extLst>
      <p:ext uri="{BB962C8B-B14F-4D97-AF65-F5344CB8AC3E}">
        <p14:creationId xmlns:p14="http://schemas.microsoft.com/office/powerpoint/2010/main" val="54523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ELT_Template01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5DAAB0"/>
      </a:accent1>
      <a:accent2>
        <a:srgbClr val="DFE3E9"/>
      </a:accent2>
      <a:accent3>
        <a:srgbClr val="BBC3CD"/>
      </a:accent3>
      <a:accent4>
        <a:srgbClr val="484848"/>
      </a:accent4>
      <a:accent5>
        <a:srgbClr val="1F1F26"/>
      </a:accent5>
      <a:accent6>
        <a:srgbClr val="F2CAA2"/>
      </a:accent6>
      <a:hlink>
        <a:srgbClr val="00194C"/>
      </a:hlink>
      <a:folHlink>
        <a:srgbClr val="954F72"/>
      </a:folHlink>
    </a:clrScheme>
    <a:fontScheme name="MSFT_ELT_Template01">
      <a:majorFont>
        <a:latin typeface="Constant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ICK TO ADD TITLE" id="{F1EBDCD4-0DFE-4BFC-B527-76D7C1C6466B}" vid="{B36D0821-FAFD-4A44-B0A3-926132276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clean sophisticated presentation</Template>
  <TotalTime>2501</TotalTime>
  <Words>1807</Words>
  <Application>Microsoft Office PowerPoint</Application>
  <PresentationFormat>Widescreen</PresentationFormat>
  <Paragraphs>304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Constantia</vt:lpstr>
      <vt:lpstr>Helvetica Light</vt:lpstr>
      <vt:lpstr>Office Theme</vt:lpstr>
      <vt:lpstr>Board of Police Commissioners: Manual</vt:lpstr>
      <vt:lpstr>Agenda</vt:lpstr>
      <vt:lpstr>Introductions</vt:lpstr>
      <vt:lpstr>Introductions </vt:lpstr>
      <vt:lpstr>Questions and Answers </vt:lpstr>
      <vt:lpstr>BOPC: Manual</vt:lpstr>
      <vt:lpstr>Purpose of the BOPC </vt:lpstr>
      <vt:lpstr>Scope of Authority and Disciplinary Determinations</vt:lpstr>
      <vt:lpstr>Enhancing Community Relations</vt:lpstr>
      <vt:lpstr>Purpose and Scope, of BOPC Manual</vt:lpstr>
      <vt:lpstr>Engagement with the City and SPD</vt:lpstr>
      <vt:lpstr>Selection and Organization of the Board</vt:lpstr>
      <vt:lpstr>Duties and Responsibilities of the Board (Part 1)</vt:lpstr>
      <vt:lpstr>Duties and Responsibilities of the Board (Part 2)</vt:lpstr>
      <vt:lpstr>Questions &amp; Comments– Part 1</vt:lpstr>
      <vt:lpstr>Orientation and Training</vt:lpstr>
      <vt:lpstr>Ensuring Resources for Effective Oversight</vt:lpstr>
      <vt:lpstr>Transmittal of Cases and Review Process</vt:lpstr>
      <vt:lpstr>Access to Investigative Files and Information</vt:lpstr>
      <vt:lpstr>Review and Decision-Making Process</vt:lpstr>
      <vt:lpstr>Subpoena Power and Decision Criteria</vt:lpstr>
      <vt:lpstr>Conducting Board Meetings</vt:lpstr>
      <vt:lpstr>Conducting Board Meetings</vt:lpstr>
      <vt:lpstr>Conducting Board Meetings</vt:lpstr>
      <vt:lpstr>Questions &amp; Comments– Part 2</vt:lpstr>
      <vt:lpstr>Discipline and Other Remedial Action After Hearing</vt:lpstr>
      <vt:lpstr>Discipline and Other Remedial Action After Hearing</vt:lpstr>
      <vt:lpstr>Post Hearing Procedures</vt:lpstr>
      <vt:lpstr>Appeal Process for Disciplinary Decisions</vt:lpstr>
      <vt:lpstr>Questions &amp; Comments– Part 3</vt:lpstr>
      <vt:lpstr>Communicating With the Public</vt:lpstr>
      <vt:lpstr>Internal Documentation and Reporting Obligations</vt:lpstr>
      <vt:lpstr>Questions and Answers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Police Commissioners: Manual</dc:title>
  <dc:creator>Grierson, Devon</dc:creator>
  <cp:lastModifiedBy>Grierson, Devon</cp:lastModifiedBy>
  <cp:revision>38</cp:revision>
  <cp:lastPrinted>2023-08-14T18:55:08Z</cp:lastPrinted>
  <dcterms:created xsi:type="dcterms:W3CDTF">2023-08-10T19:35:36Z</dcterms:created>
  <dcterms:modified xsi:type="dcterms:W3CDTF">2023-08-16T20:36:48Z</dcterms:modified>
</cp:coreProperties>
</file>